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1520" r:id="rId3"/>
    <p:sldId id="648" r:id="rId4"/>
    <p:sldId id="651" r:id="rId5"/>
    <p:sldId id="649" r:id="rId6"/>
    <p:sldId id="1521" r:id="rId7"/>
    <p:sldId id="3231" r:id="rId8"/>
    <p:sldId id="1484" r:id="rId9"/>
    <p:sldId id="366" r:id="rId10"/>
    <p:sldId id="367" r:id="rId11"/>
    <p:sldId id="383" r:id="rId12"/>
    <p:sldId id="1515" r:id="rId13"/>
    <p:sldId id="1474" r:id="rId14"/>
    <p:sldId id="1481" r:id="rId15"/>
    <p:sldId id="1482" r:id="rId16"/>
    <p:sldId id="1483" r:id="rId17"/>
    <p:sldId id="1486" r:id="rId18"/>
    <p:sldId id="1487" r:id="rId19"/>
    <p:sldId id="1488" r:id="rId20"/>
    <p:sldId id="1376" r:id="rId21"/>
    <p:sldId id="1489" r:id="rId22"/>
    <p:sldId id="1494" r:id="rId23"/>
    <p:sldId id="1495" r:id="rId24"/>
    <p:sldId id="1496" r:id="rId25"/>
    <p:sldId id="1497" r:id="rId26"/>
    <p:sldId id="1498" r:id="rId27"/>
    <p:sldId id="1499" r:id="rId28"/>
    <p:sldId id="1500" r:id="rId29"/>
    <p:sldId id="3232" r:id="rId30"/>
    <p:sldId id="1248" r:id="rId31"/>
    <p:sldId id="3242" r:id="rId32"/>
    <p:sldId id="1491" r:id="rId33"/>
    <p:sldId id="1492" r:id="rId34"/>
    <p:sldId id="1516" r:id="rId35"/>
    <p:sldId id="1456" r:id="rId36"/>
    <p:sldId id="3233" r:id="rId37"/>
    <p:sldId id="3234" r:id="rId38"/>
    <p:sldId id="3235" r:id="rId39"/>
    <p:sldId id="3238" r:id="rId40"/>
    <p:sldId id="1454" r:id="rId41"/>
    <p:sldId id="1471" r:id="rId42"/>
    <p:sldId id="1469" r:id="rId43"/>
    <p:sldId id="3222" r:id="rId44"/>
    <p:sldId id="3223" r:id="rId45"/>
    <p:sldId id="3243" r:id="rId46"/>
    <p:sldId id="3244" r:id="rId47"/>
    <p:sldId id="3237" r:id="rId48"/>
    <p:sldId id="3226" r:id="rId49"/>
    <p:sldId id="1517" r:id="rId50"/>
    <p:sldId id="3236" r:id="rId51"/>
    <p:sldId id="3218" r:id="rId52"/>
    <p:sldId id="3219" r:id="rId53"/>
    <p:sldId id="3220" r:id="rId54"/>
    <p:sldId id="3221" r:id="rId55"/>
    <p:sldId id="3224" r:id="rId56"/>
    <p:sldId id="1518" r:id="rId57"/>
    <p:sldId id="151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2721"/>
  </p:normalViewPr>
  <p:slideViewPr>
    <p:cSldViewPr snapToGrid="0">
      <p:cViewPr varScale="1">
        <p:scale>
          <a:sx n="105" d="100"/>
          <a:sy n="105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EF505-6EAF-FB49-A762-3623A236B6C9}" type="datetimeFigureOut">
              <a:rPr lang="en-US" smtClean="0"/>
              <a:t>9/29/25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EE442-FF26-4249-9E11-24F08F9FD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8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EE442-FF26-4249-9E11-24F08F9FD2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78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342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42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745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453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845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same kind of problems with </a:t>
            </a:r>
            <a:r>
              <a:rPr lang="en-US" baseline="0" dirty="0" err="1"/>
              <a:t>fhe</a:t>
            </a:r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29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383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749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682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96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669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914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587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939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912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217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F8BDE52-626B-4F21-AEDE-1C14FF6C816F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/>
              <a:t>a1 and a2 are columns of A</a:t>
            </a:r>
          </a:p>
        </p:txBody>
      </p:sp>
    </p:spTree>
    <p:extLst>
      <p:ext uri="{BB962C8B-B14F-4D97-AF65-F5344CB8AC3E}">
        <p14:creationId xmlns:p14="http://schemas.microsoft.com/office/powerpoint/2010/main" val="7803449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256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246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047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69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237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same kind of problems with </a:t>
            </a:r>
            <a:r>
              <a:rPr lang="en-US" baseline="0" dirty="0" err="1"/>
              <a:t>fhe</a:t>
            </a:r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599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iteration is incorrect because you only recover </a:t>
            </a:r>
            <a:r>
              <a:rPr lang="en-US" dirty="0" err="1"/>
              <a:t>e+m</a:t>
            </a:r>
            <a:r>
              <a:rPr lang="en-US" dirty="0"/>
              <a:t> upon decrypting</a:t>
            </a:r>
          </a:p>
          <a:p>
            <a:r>
              <a:rPr lang="en-US" dirty="0"/>
              <a:t>Solution: “error correct” or “make sure that m is a large number compared to 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C13DC-EB30-4E7B-9A79-FF6A33A169FE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0755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iteration is incorrect because you only recover </a:t>
            </a:r>
            <a:r>
              <a:rPr lang="en-US" dirty="0" err="1"/>
              <a:t>e+m</a:t>
            </a:r>
            <a:r>
              <a:rPr lang="en-US" dirty="0"/>
              <a:t> upon decrypting</a:t>
            </a:r>
          </a:p>
          <a:p>
            <a:r>
              <a:rPr lang="en-US" dirty="0"/>
              <a:t>Solution: “error correct” or “make sure that m is a large number compared to 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C13DC-EB30-4E7B-9A79-FF6A33A169FE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36856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iteration is incorrect because you only recover </a:t>
            </a:r>
            <a:r>
              <a:rPr lang="en-US" dirty="0" err="1"/>
              <a:t>e+m</a:t>
            </a:r>
            <a:r>
              <a:rPr lang="en-US" dirty="0"/>
              <a:t> upon decrypting</a:t>
            </a:r>
          </a:p>
          <a:p>
            <a:r>
              <a:rPr lang="en-US" dirty="0"/>
              <a:t>Solution: “error correct” or “make sure that m is a large number compared to 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C13DC-EB30-4E7B-9A79-FF6A33A169FE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3220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9984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16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dirty="0" err="1">
                <a:solidFill>
                  <a:schemeClr val="tx1"/>
                </a:solidFill>
              </a:rPr>
              <a:t>Pf</a:t>
            </a:r>
            <a:r>
              <a:rPr lang="en-US" sz="1200" b="0" dirty="0">
                <a:solidFill>
                  <a:schemeClr val="tx1"/>
                </a:solidFill>
              </a:rPr>
              <a:t>:  QNR*QNR = QR.</a:t>
            </a:r>
            <a:endParaRPr lang="en-US" sz="12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304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896529-A267-4484-B690-0C3E08E8A252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2270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896529-A267-4484-B690-0C3E08E8A252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0887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896529-A267-4484-B690-0C3E08E8A252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1676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441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634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3050-01B2-37F8-373D-B64596BC9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1A97C6-0EF9-8C7F-76FA-BDBDD0063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9A3DA-BDD6-2ADC-2EF2-CC3DCABA3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CA05-C01A-464A-B4FC-AD243AD53EE8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A4BDF-32C9-5A8F-7547-9B6F2E144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D05C4-57D2-2419-BC2E-5A7EB55D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1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3710-7953-413E-A729-A66BEC85B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BCA2D-BC4E-B1F8-D383-10D447F7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C0CA8-F00D-EFE1-B580-EB78A3F9D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CA05-C01A-464A-B4FC-AD243AD53EE8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8ABF2-E15F-77D6-FACE-9080DB75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E4C9B-2891-967B-D948-8239812E7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5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28445A-220F-6B86-0A9B-1F7BCB60D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709EB-F95D-B839-1C67-25CDB8DE0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5C9BD-1C84-B0B9-66A1-C7BEED10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CA05-C01A-464A-B4FC-AD243AD53EE8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35827-B101-B8DF-3CE9-9DEBD4B36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B28A1-B0C5-6232-42A2-99187D7D8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571EB-EFD9-94EF-E1EA-6DE00D26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F61DC-2E54-CA73-0208-3B68CC702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E79D6-7D9F-4141-B140-A5C1D046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CA05-C01A-464A-B4FC-AD243AD53EE8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56E8C-11B1-819B-8323-BC248634D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6DDE6-A837-DE9D-E87E-7875FB0B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75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9EE15-3A02-B021-661C-67E86CDD9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6AEE1-7B25-B002-5DDA-571BC0B8E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75105-D48C-35A0-A260-06018BC17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CA05-C01A-464A-B4FC-AD243AD53EE8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F7A1E-892A-39DD-AEF8-13F2E2B9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AE0C5-A382-4F2F-A346-019C7B63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7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B2E1-1C3A-A301-979A-D02799B1B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BA747-0DF4-6B1B-1943-AA3190145E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9BE52-4488-4817-911D-F666ED34B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6E93-D42E-CEDA-4FAE-EB0288659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CA05-C01A-464A-B4FC-AD243AD53EE8}" type="datetimeFigureOut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75133-320C-9555-99D5-54717D0E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57D41-93DB-1EC4-5A39-1E076162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8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3189E-4A6A-14FC-2B83-7807974A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FB5CA-38A6-7668-F76B-86B79992B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A1988-0428-6DEA-5350-28A8F1A8E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B36BE7-B202-BA99-83AE-E9B8B89FA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2D94B8-D1A6-17A9-5004-0A1294D10E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CFF401-FFBE-F31C-DF4D-91CED0F36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CA05-C01A-464A-B4FC-AD243AD53EE8}" type="datetimeFigureOut">
              <a:rPr lang="en-US" smtClean="0"/>
              <a:t>9/29/25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DE590C-5149-0079-4E31-38B344A87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FADA1B-8FA3-07FC-CBFA-37E3AF82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50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8A624-BC42-6ED6-F1DA-E6A39368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393AD-5264-A917-41DC-49A28479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CA05-C01A-464A-B4FC-AD243AD53EE8}" type="datetimeFigureOut">
              <a:rPr lang="en-US" smtClean="0"/>
              <a:t>9/29/25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374E13-6E2F-0688-3F40-27C641F3E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8D6C3-FD94-5CD1-A07E-6F8946F0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6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7DC785-81A4-9BCF-20FF-982ADCEAA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CA05-C01A-464A-B4FC-AD243AD53EE8}" type="datetimeFigureOut">
              <a:rPr lang="en-US" smtClean="0"/>
              <a:t>9/29/25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302103-9930-D049-2738-DE773CB14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522C7-787A-0C3D-E76B-30F3FDED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7136-8B86-17E6-D5F8-BC27C2EDE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AC6AA-09AB-431A-7F65-75311BD9A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180B9-0CD4-AFE0-D582-C64088051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F22BA-C36A-9964-0BD8-8750C67F5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CA05-C01A-464A-B4FC-AD243AD53EE8}" type="datetimeFigureOut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95639-F09C-7C0F-F59A-F66B7F15D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A49E0-B55B-14D9-04FE-F26FFADBD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2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EC7A7-E2DA-1A48-4204-35048E2F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26FFA6-46DD-BA2E-8F84-1F971144F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5AA6F9-F40F-7CD7-B14B-1899D4753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819A6-9025-F679-E064-ADD23B60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CA05-C01A-464A-B4FC-AD243AD53EE8}" type="datetimeFigureOut">
              <a:rPr lang="en-US" smtClean="0"/>
              <a:t>9/29/25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ECC58-8BB3-04E3-E73E-8FC9C9199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9D8B5-26EF-699B-DEC1-A9747CBF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0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21D671-6389-2B32-BFDD-7D8EFC132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885C4-555D-ED68-52ED-C153B2186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D8EED-6EF5-465C-2533-8DA435E02F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3DCA05-C01A-464A-B4FC-AD243AD53EE8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2747C-1114-BCFC-E4EA-B1D1A14C7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761DD-D476-EAAA-5646-E00B0D79D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1FD5FD-9941-8641-A42C-3B9A9E00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26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s55500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47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5.png"/><Relationship Id="rId7" Type="http://schemas.openxmlformats.org/officeDocument/2006/relationships/image" Target="../media/image87.png"/><Relationship Id="rId12" Type="http://schemas.openxmlformats.org/officeDocument/2006/relationships/image" Target="NUL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NULL"/><Relationship Id="rId5" Type="http://schemas.openxmlformats.org/officeDocument/2006/relationships/image" Target="../media/image77.png"/><Relationship Id="rId10" Type="http://schemas.openxmlformats.org/officeDocument/2006/relationships/image" Target="../media/image90.png"/><Relationship Id="rId4" Type="http://schemas.openxmlformats.org/officeDocument/2006/relationships/image" Target="../media/image76.png"/><Relationship Id="rId9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8.png"/><Relationship Id="rId4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8DBD-4C8F-ADB2-3054-869B80709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041400"/>
            <a:ext cx="100584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Purdue CS555: </a:t>
            </a:r>
            <a:r>
              <a:rPr lang="en-US" dirty="0"/>
              <a:t>Cryptography</a:t>
            </a:r>
            <a:br>
              <a:rPr lang="en-US" dirty="0"/>
            </a:br>
            <a:r>
              <a:rPr lang="en-US" dirty="0"/>
              <a:t>Lecture 1</a:t>
            </a:r>
            <a:r>
              <a:rPr lang="en-US" altLang="zh-CN" dirty="0"/>
              <a:t>1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525513-29FC-0E55-1D49-6505414EF2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Instructor: Hanshen Xiao</a:t>
            </a:r>
          </a:p>
          <a:p>
            <a:r>
              <a:rPr lang="en-US" dirty="0"/>
              <a:t>Teaching Assistant: Justin He</a:t>
            </a:r>
          </a:p>
          <a:p>
            <a:r>
              <a:rPr lang="en-US" dirty="0"/>
              <a:t>course website: </a:t>
            </a:r>
            <a:r>
              <a:rPr lang="en-US" dirty="0">
                <a:hlinkClick r:id="rId2"/>
              </a:rPr>
              <a:t>https://cs55500.github.io/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08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ED2356-8077-D84A-BD5C-4748E87BB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5794" y="1358770"/>
            <a:ext cx="1872208" cy="1404156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5E1D8F5B-ECDF-894D-AABD-40F7AB19F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940" y="1716868"/>
            <a:ext cx="565212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latin typeface="Calibri" pitchFamily="34" charset="0"/>
              </a:rPr>
              <a:t>“Cryptographers seldom sleep well”.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33E974-FEC6-7747-B975-C0BDEFEE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165" y="2148916"/>
            <a:ext cx="271418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alibri" pitchFamily="34" charset="0"/>
              </a:rPr>
              <a:t>[Silvio Micali, 1988]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201DF9-2F9E-634F-9343-432C36DED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1" y="4293096"/>
            <a:ext cx="1665095" cy="217128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8147239-1197-7A4E-8A6C-3494B52D5E17}"/>
              </a:ext>
            </a:extLst>
          </p:cNvPr>
          <p:cNvGrpSpPr/>
          <p:nvPr/>
        </p:nvGrpSpPr>
        <p:grpSpPr>
          <a:xfrm>
            <a:off x="5941177" y="4226770"/>
            <a:ext cx="1404156" cy="1872209"/>
            <a:chOff x="3563888" y="1550891"/>
            <a:chExt cx="1977008" cy="267019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A523FFB-37DC-0041-B7EA-AC13ECB24F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87" b="57188"/>
            <a:stretch/>
          </p:blipFill>
          <p:spPr>
            <a:xfrm>
              <a:off x="4633884" y="1550891"/>
              <a:ext cx="876218" cy="1143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08543B7-CD23-0943-B9A0-A3F059E055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880" b="57188"/>
            <a:stretch/>
          </p:blipFill>
          <p:spPr>
            <a:xfrm>
              <a:off x="3563888" y="1550891"/>
              <a:ext cx="864096" cy="1143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C10408-5824-CE4F-9D17-43493D948E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6" b="20159"/>
            <a:stretch/>
          </p:blipFill>
          <p:spPr>
            <a:xfrm>
              <a:off x="3635896" y="2261545"/>
              <a:ext cx="1905000" cy="1959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016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FB1C-327F-744B-8362-432AAEF54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2576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Post-Quantum Cryptography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7F3398-7B37-8B4E-B87F-726873A2B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283" y="4272289"/>
            <a:ext cx="3441434" cy="1711068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BEF9CDC4-E31B-624F-B03F-6A32E56F2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1745" y="6093296"/>
            <a:ext cx="4601037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000" b="1" dirty="0">
                <a:latin typeface="Calibri" pitchFamily="34" charset="0"/>
              </a:rPr>
              <a:t>3 out of 4: Lattice-based Cryptography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98255A97-2CEB-EC4C-8BE7-0F66F84C8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564" y="1164492"/>
            <a:ext cx="933487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latin typeface="Calibri" pitchFamily="34" charset="0"/>
              </a:rPr>
              <a:t>Cryptography that is (believed to be) secure against quantum attacks.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D5E57-D494-0F83-FD11-A002A58CF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1853280"/>
            <a:ext cx="7772400" cy="220893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4558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152400"/>
            <a:ext cx="8686800" cy="1143000"/>
          </a:xfrm>
        </p:spPr>
        <p:txBody>
          <a:bodyPr/>
          <a:lstStyle/>
          <a:p>
            <a:pPr algn="ctr" eaLnBrk="1" hangingPunct="1"/>
            <a:r>
              <a:rPr lang="en-US" altLang="en-US" b="1" dirty="0">
                <a:solidFill>
                  <a:srgbClr val="762416"/>
                </a:solidFill>
              </a:rPr>
              <a:t>Why Lattice-based Crypto?</a:t>
            </a:r>
          </a:p>
        </p:txBody>
      </p:sp>
      <p:sp>
        <p:nvSpPr>
          <p:cNvPr id="1056782" name="Text Box 14"/>
          <p:cNvSpPr txBox="1">
            <a:spLocks noChangeArrowheads="1"/>
          </p:cNvSpPr>
          <p:nvPr/>
        </p:nvSpPr>
        <p:spPr bwMode="auto">
          <a:xfrm>
            <a:off x="3200400" y="2408237"/>
            <a:ext cx="5105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+mj-lt"/>
                <a:sym typeface="Wingdings" panose="05000000000000000000" pitchFamily="2" charset="2"/>
              </a:rPr>
              <a:t> </a:t>
            </a:r>
            <a:r>
              <a:rPr lang="en-US" altLang="en-US" sz="2800" b="1" dirty="0">
                <a:latin typeface="+mj-lt"/>
              </a:rPr>
              <a:t>Quantum-Resistant</a:t>
            </a:r>
          </a:p>
        </p:txBody>
      </p:sp>
      <p:sp>
        <p:nvSpPr>
          <p:cNvPr id="1056804" name="Text Box 36"/>
          <p:cNvSpPr txBox="1">
            <a:spLocks noChangeArrowheads="1"/>
          </p:cNvSpPr>
          <p:nvPr/>
        </p:nvSpPr>
        <p:spPr bwMode="auto">
          <a:xfrm>
            <a:off x="7543800" y="2484437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400" dirty="0">
                <a:latin typeface="+mj-lt"/>
              </a:rPr>
              <a:t>(so far)</a:t>
            </a:r>
          </a:p>
        </p:txBody>
      </p:sp>
      <p:sp>
        <p:nvSpPr>
          <p:cNvPr id="1056811" name="Text Box 43"/>
          <p:cNvSpPr txBox="1">
            <a:spLocks noChangeArrowheads="1"/>
          </p:cNvSpPr>
          <p:nvPr/>
        </p:nvSpPr>
        <p:spPr bwMode="auto">
          <a:xfrm>
            <a:off x="3213100" y="3165772"/>
            <a:ext cx="6019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o"/>
            </a:pPr>
            <a:r>
              <a:rPr lang="en-US" altLang="en-US" sz="2800" b="1" dirty="0">
                <a:latin typeface="+mj-lt"/>
              </a:rPr>
              <a:t> Worst-case hardness</a:t>
            </a:r>
          </a:p>
        </p:txBody>
      </p:sp>
      <p:sp>
        <p:nvSpPr>
          <p:cNvPr id="1056817" name="Text Box 49"/>
          <p:cNvSpPr txBox="1">
            <a:spLocks noChangeArrowheads="1"/>
          </p:cNvSpPr>
          <p:nvPr/>
        </p:nvSpPr>
        <p:spPr bwMode="auto">
          <a:xfrm>
            <a:off x="3200400" y="1600201"/>
            <a:ext cx="5105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o"/>
            </a:pPr>
            <a:r>
              <a:rPr lang="en-US" altLang="en-US" sz="3200" b="1" dirty="0">
                <a:latin typeface="+mj-lt"/>
              </a:rPr>
              <a:t> </a:t>
            </a:r>
            <a:r>
              <a:rPr lang="en-US" altLang="en-US" sz="2800" b="1" dirty="0">
                <a:latin typeface="+mj-lt"/>
              </a:rPr>
              <a:t>Exponentially Hard</a:t>
            </a:r>
          </a:p>
        </p:txBody>
      </p:sp>
      <p:sp>
        <p:nvSpPr>
          <p:cNvPr id="10" name="Text Box 38"/>
          <p:cNvSpPr txBox="1">
            <a:spLocks noChangeArrowheads="1"/>
          </p:cNvSpPr>
          <p:nvPr/>
        </p:nvSpPr>
        <p:spPr bwMode="auto">
          <a:xfrm>
            <a:off x="3200400" y="4261862"/>
            <a:ext cx="6172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o"/>
            </a:pPr>
            <a:r>
              <a:rPr lang="en-US" altLang="en-US" sz="2800" b="1" dirty="0">
                <a:latin typeface="+mj-lt"/>
              </a:rPr>
              <a:t> Simple and Efficient</a:t>
            </a:r>
          </a:p>
        </p:txBody>
      </p:sp>
      <p:sp>
        <p:nvSpPr>
          <p:cNvPr id="12" name="Text Box 52"/>
          <p:cNvSpPr txBox="1">
            <a:spLocks noChangeArrowheads="1"/>
          </p:cNvSpPr>
          <p:nvPr/>
        </p:nvSpPr>
        <p:spPr bwMode="auto">
          <a:xfrm>
            <a:off x="3962400" y="3699173"/>
            <a:ext cx="5943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400" dirty="0">
                <a:latin typeface="+mj-lt"/>
              </a:rPr>
              <a:t>(unique feature of lattice-based crypto)</a:t>
            </a:r>
          </a:p>
        </p:txBody>
      </p:sp>
      <p:sp>
        <p:nvSpPr>
          <p:cNvPr id="11" name="Text Box 38"/>
          <p:cNvSpPr txBox="1">
            <a:spLocks noChangeArrowheads="1"/>
          </p:cNvSpPr>
          <p:nvPr/>
        </p:nvSpPr>
        <p:spPr bwMode="auto">
          <a:xfrm>
            <a:off x="3200400" y="5075237"/>
            <a:ext cx="7010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o"/>
            </a:pPr>
            <a:r>
              <a:rPr lang="en-US" altLang="en-US" sz="2800" b="1" dirty="0">
                <a:latin typeface="+mj-lt"/>
              </a:rPr>
              <a:t> Enabler of Surprising Capabilities</a:t>
            </a:r>
          </a:p>
        </p:txBody>
      </p:sp>
      <p:sp>
        <p:nvSpPr>
          <p:cNvPr id="13" name="Text Box 52"/>
          <p:cNvSpPr txBox="1">
            <a:spLocks noChangeArrowheads="1"/>
          </p:cNvSpPr>
          <p:nvPr/>
        </p:nvSpPr>
        <p:spPr bwMode="auto">
          <a:xfrm>
            <a:off x="3962400" y="5608638"/>
            <a:ext cx="5943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400" dirty="0">
                <a:latin typeface="+mj-lt"/>
              </a:rPr>
              <a:t>(Fully Homomorphic Encryption)</a:t>
            </a:r>
          </a:p>
        </p:txBody>
      </p:sp>
      <p:sp>
        <p:nvSpPr>
          <p:cNvPr id="14" name="Text Box 36"/>
          <p:cNvSpPr txBox="1">
            <a:spLocks noChangeArrowheads="1"/>
          </p:cNvSpPr>
          <p:nvPr/>
        </p:nvSpPr>
        <p:spPr bwMode="auto">
          <a:xfrm>
            <a:off x="7543800" y="1722437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400" dirty="0">
                <a:latin typeface="+mj-lt"/>
              </a:rPr>
              <a:t>(so far)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345D0C-6D7F-45DE-A001-12AFBA0C06FB}"/>
              </a:ext>
            </a:extLst>
          </p:cNvPr>
          <p:cNvSpPr/>
          <p:nvPr/>
        </p:nvSpPr>
        <p:spPr>
          <a:xfrm rot="16200000" flipH="1">
            <a:off x="1714500" y="2659063"/>
            <a:ext cx="2362200" cy="1524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345D0C-6D7F-45DE-A001-12AFBA0C06FB}"/>
              </a:ext>
            </a:extLst>
          </p:cNvPr>
          <p:cNvSpPr/>
          <p:nvPr/>
        </p:nvSpPr>
        <p:spPr>
          <a:xfrm rot="16200000" flipH="1">
            <a:off x="2453484" y="4434681"/>
            <a:ext cx="884237" cy="15240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345D0C-6D7F-45DE-A001-12AFBA0C06FB}"/>
              </a:ext>
            </a:extLst>
          </p:cNvPr>
          <p:cNvSpPr/>
          <p:nvPr/>
        </p:nvSpPr>
        <p:spPr>
          <a:xfrm rot="16200000" flipH="1">
            <a:off x="2324101" y="5600700"/>
            <a:ext cx="1143002" cy="152402"/>
          </a:xfrm>
          <a:prstGeom prst="rect">
            <a:avLst/>
          </a:prstGeom>
          <a:solidFill>
            <a:srgbClr val="FCA2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87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Solving Linear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4439816" y="1772816"/>
                <a:ext cx="26123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+11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CA" sz="280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1772816"/>
                <a:ext cx="2612318" cy="523220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18BD96-5066-D241-827F-43A179D4868B}"/>
                  </a:ext>
                </a:extLst>
              </p:cNvPr>
              <p:cNvSpPr txBox="1"/>
              <p:nvPr/>
            </p:nvSpPr>
            <p:spPr>
              <a:xfrm>
                <a:off x="4439817" y="2447310"/>
                <a:ext cx="26075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   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CA" sz="280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18BD96-5066-D241-827F-43A179D4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7" y="2447310"/>
                <a:ext cx="2607509" cy="523220"/>
              </a:xfrm>
              <a:prstGeom prst="rect">
                <a:avLst/>
              </a:prstGeom>
              <a:blipFill>
                <a:blip r:embed="rId4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468D95-ECB1-A245-A445-326F93CEA2BC}"/>
                  </a:ext>
                </a:extLst>
              </p:cNvPr>
              <p:cNvSpPr txBox="1"/>
              <p:nvPr/>
            </p:nvSpPr>
            <p:spPr>
              <a:xfrm>
                <a:off x="4439817" y="3127516"/>
                <a:ext cx="28062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   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=26</m:t>
                      </m:r>
                    </m:oMath>
                  </m:oMathPara>
                </a14:m>
                <a:endParaRPr lang="en-CA" sz="2800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468D95-ECB1-A245-A445-326F93CE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7" y="3127516"/>
                <a:ext cx="2806281" cy="523220"/>
              </a:xfrm>
              <a:prstGeom prst="rect">
                <a:avLst/>
              </a:prstGeom>
              <a:blipFill>
                <a:blip r:embed="rId5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1E250C0-FC69-4048-900F-5409E5419D1D}"/>
              </a:ext>
            </a:extLst>
          </p:cNvPr>
          <p:cNvSpPr/>
          <p:nvPr/>
        </p:nvSpPr>
        <p:spPr>
          <a:xfrm>
            <a:off x="4151784" y="1556792"/>
            <a:ext cx="3384376" cy="242163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C4690D-F43B-484F-AFB4-A46FFD65A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5560" y="4149080"/>
                <a:ext cx="8280920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where all equations are over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ℤ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the integers</a:t>
                </a: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C4690D-F43B-484F-AFB4-A46FFD65A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5560" y="4149080"/>
                <a:ext cx="8280920" cy="589892"/>
              </a:xfrm>
              <a:prstGeom prst="rect">
                <a:avLst/>
              </a:prstGeom>
              <a:blipFill>
                <a:blip r:embed="rId6"/>
                <a:stretch>
                  <a:fillRect l="-1685" t="-4255" b="-234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36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Solving Linear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C4690D-F43B-484F-AFB4-A46FFD65A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5600" y="5503404"/>
                <a:ext cx="8280920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More generally,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variables and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≫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equations.</a:t>
                </a: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C4690D-F43B-484F-AFB4-A46FFD65A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5600" y="5503404"/>
                <a:ext cx="8280920" cy="589892"/>
              </a:xfrm>
              <a:prstGeom prst="rect">
                <a:avLst/>
              </a:prstGeom>
              <a:blipFill>
                <a:blip r:embed="rId3"/>
                <a:stretch>
                  <a:fillRect l="-1531" t="-4167" b="-208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D430D9E-9A5E-B549-8A6D-759351702076}"/>
              </a:ext>
            </a:extLst>
          </p:cNvPr>
          <p:cNvSpPr/>
          <p:nvPr/>
        </p:nvSpPr>
        <p:spPr>
          <a:xfrm>
            <a:off x="6672064" y="1556792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26426-02F9-7842-AA39-89B7B0A0365B}"/>
              </a:ext>
            </a:extLst>
          </p:cNvPr>
          <p:cNvSpPr/>
          <p:nvPr/>
        </p:nvSpPr>
        <p:spPr>
          <a:xfrm>
            <a:off x="3935760" y="1539656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CC1E67-C677-DE45-8FAB-E011A4A83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656" y="23488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787821-04DD-D042-A867-E96A67C82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536" y="2420888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53F919-D65A-D144-B0AA-198E5B4AB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2124" y="238255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C3701D-AC23-6D43-968A-F21B83B26EBF}"/>
              </a:ext>
            </a:extLst>
          </p:cNvPr>
          <p:cNvSpPr/>
          <p:nvPr/>
        </p:nvSpPr>
        <p:spPr>
          <a:xfrm>
            <a:off x="8267664" y="1563706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638FA7-861A-4546-A454-9FE7BE5B6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6542" y="1841367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481238-619A-1A45-BA9C-3A6525240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00" y="2396838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220" y="4378712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s.</a:t>
            </a:r>
          </a:p>
        </p:txBody>
      </p:sp>
    </p:spTree>
    <p:extLst>
      <p:ext uri="{BB962C8B-B14F-4D97-AF65-F5344CB8AC3E}">
        <p14:creationId xmlns:p14="http://schemas.microsoft.com/office/powerpoint/2010/main" val="889857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Solving Linear Equations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220" y="4378712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5F8275-C6B6-644A-B6A2-DA1DEFECD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5431396"/>
            <a:ext cx="8280920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EASY! 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example, by Gaussian Elimination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D8F68-3806-5F47-B71B-13D8CF8C46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9082" r="11212" b="21561"/>
          <a:stretch/>
        </p:blipFill>
        <p:spPr>
          <a:xfrm>
            <a:off x="9546850" y="5098144"/>
            <a:ext cx="892550" cy="834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DBB1BC9-DF26-2F41-B386-E0B5C1466D75}"/>
              </a:ext>
            </a:extLst>
          </p:cNvPr>
          <p:cNvSpPr/>
          <p:nvPr/>
        </p:nvSpPr>
        <p:spPr>
          <a:xfrm>
            <a:off x="6672064" y="1556792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7CED3-2B97-7F46-9765-1111453B11DC}"/>
              </a:ext>
            </a:extLst>
          </p:cNvPr>
          <p:cNvSpPr/>
          <p:nvPr/>
        </p:nvSpPr>
        <p:spPr>
          <a:xfrm>
            <a:off x="3935760" y="1539656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8D78E0-A3E3-7040-9A0C-93E39F0D8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656" y="23488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23BBDE-7D02-8443-9278-AFF71B906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536" y="2420888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09C6A2-DE58-7E4F-92A1-2637E0545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2124" y="238255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B95DB3-05BD-294D-8FE2-2367612BEC03}"/>
              </a:ext>
            </a:extLst>
          </p:cNvPr>
          <p:cNvSpPr/>
          <p:nvPr/>
        </p:nvSpPr>
        <p:spPr>
          <a:xfrm>
            <a:off x="8267664" y="1563706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409C33-75AD-C144-86A1-6622EF5F4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6542" y="1841367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2037E7-410B-264D-A2DF-BB4757FAB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00" y="2396838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6648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Solving Linear Equations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220" y="4077072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8E156A-1DC5-004D-A882-193D946E0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4783544"/>
            <a:ext cx="331236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make it hard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7608" y="5345780"/>
                <a:ext cx="4474204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That is, work modulo some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7608" y="5345780"/>
                <a:ext cx="4474204" cy="589892"/>
              </a:xfrm>
              <a:prstGeom prst="rect">
                <a:avLst/>
              </a:prstGeom>
              <a:blipFill>
                <a:blip r:embed="rId3"/>
                <a:stretch>
                  <a:fillRect l="-2833" t="-4167" r="-4249" b="-208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BCFB658-841A-AF4D-B637-7EF05AEEE6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4112" y="5287600"/>
                <a:ext cx="3407232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(1121 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100=21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BCFB658-841A-AF4D-B637-7EF05AEEE6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04112" y="5287600"/>
                <a:ext cx="3407232" cy="589892"/>
              </a:xfrm>
              <a:prstGeom prst="rect">
                <a:avLst/>
              </a:prstGeom>
              <a:blipFill>
                <a:blip r:embed="rId4"/>
                <a:stretch>
                  <a:fillRect l="-1487" b="-63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9CAB7BF-6141-0548-B9C8-B7144A4FA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7220" y="6035116"/>
                <a:ext cx="8280920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40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Still EASY! 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Gaussian Elimination mod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9CAB7BF-6141-0548-B9C8-B7144A4FA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7220" y="6035116"/>
                <a:ext cx="8280920" cy="589892"/>
              </a:xfrm>
              <a:prstGeom prst="rect">
                <a:avLst/>
              </a:prstGeom>
              <a:blipFill>
                <a:blip r:embed="rId5"/>
                <a:stretch>
                  <a:fillRect l="-2603" t="-27660" b="-5319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7F1C89B-80D9-DF45-AD34-32EAE313A54B}"/>
              </a:ext>
            </a:extLst>
          </p:cNvPr>
          <p:cNvSpPr/>
          <p:nvPr/>
        </p:nvSpPr>
        <p:spPr>
          <a:xfrm>
            <a:off x="6672064" y="1556792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08F33-7C82-3A45-9229-D5592F83B186}"/>
              </a:ext>
            </a:extLst>
          </p:cNvPr>
          <p:cNvSpPr/>
          <p:nvPr/>
        </p:nvSpPr>
        <p:spPr>
          <a:xfrm>
            <a:off x="3935760" y="1539656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6571A-9AB5-0E49-86EB-999F99F6E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656" y="23488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68195A-1D5A-2042-BD62-5B5090EC7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536" y="2420888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819237-4310-7345-B088-060B48B31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2124" y="238255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95B9B9-8F57-044E-8743-F1172B703E94}"/>
              </a:ext>
            </a:extLst>
          </p:cNvPr>
          <p:cNvSpPr/>
          <p:nvPr/>
        </p:nvSpPr>
        <p:spPr>
          <a:xfrm>
            <a:off x="8267664" y="1563706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EFBCF1-0538-EC49-A64A-9217FE710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6542" y="1841367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37EB3F-BF19-9845-8699-A11F601DA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00" y="2396838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AF7798-6933-6744-B30F-E50B482C792B}"/>
              </a:ext>
            </a:extLst>
          </p:cNvPr>
          <p:cNvSpPr/>
          <p:nvPr/>
        </p:nvSpPr>
        <p:spPr>
          <a:xfrm>
            <a:off x="5803198" y="4799632"/>
            <a:ext cx="2525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Chop the head?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134E1F-746E-8E4B-E341-8F568BDEB5F8}"/>
                  </a:ext>
                </a:extLst>
              </p:cNvPr>
              <p:cNvSpPr txBox="1"/>
              <p:nvPr/>
            </p:nvSpPr>
            <p:spPr>
              <a:xfrm>
                <a:off x="8976321" y="1841367"/>
                <a:ext cx="13028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134E1F-746E-8E4B-E341-8F568BDEB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1" y="1841367"/>
                <a:ext cx="1302831" cy="523220"/>
              </a:xfrm>
              <a:prstGeom prst="rect">
                <a:avLst/>
              </a:prstGeom>
              <a:blipFill>
                <a:blip r:embed="rId6"/>
                <a:stretch>
                  <a:fillRect l="-9615" t="-1162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58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Solving Linear Equations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220" y="4077072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8E156A-1DC5-004D-A882-193D946E0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4783544"/>
            <a:ext cx="7488832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make it hard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Chop the tail?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627B6A-533C-774F-B8C1-370E3EB33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5345780"/>
            <a:ext cx="6408712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a small error to each equation.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CAB7BF-6141-0548-B9C8-B7144A4FA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220" y="6035116"/>
            <a:ext cx="8713356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EASY!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 regression.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F1C89B-80D9-DF45-AD34-32EAE313A54B}"/>
              </a:ext>
            </a:extLst>
          </p:cNvPr>
          <p:cNvSpPr/>
          <p:nvPr/>
        </p:nvSpPr>
        <p:spPr>
          <a:xfrm>
            <a:off x="6672064" y="1556792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08F33-7C82-3A45-9229-D5592F83B186}"/>
              </a:ext>
            </a:extLst>
          </p:cNvPr>
          <p:cNvSpPr/>
          <p:nvPr/>
        </p:nvSpPr>
        <p:spPr>
          <a:xfrm>
            <a:off x="3935760" y="1539656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6571A-9AB5-0E49-86EB-999F99F6E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656" y="23488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68195A-1D5A-2042-BD62-5B5090EC7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536" y="2420888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819237-4310-7345-B088-060B48B31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2124" y="238255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95B9B9-8F57-044E-8743-F1172B703E94}"/>
              </a:ext>
            </a:extLst>
          </p:cNvPr>
          <p:cNvSpPr/>
          <p:nvPr/>
        </p:nvSpPr>
        <p:spPr>
          <a:xfrm>
            <a:off x="8267664" y="1563706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EFBCF1-0538-EC49-A64A-9217FE710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6542" y="1841367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37EB3F-BF19-9845-8699-A11F601DA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00" y="2396838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1E78D-76AC-174C-985E-58ABA8AEB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320" y="2479068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7E1D6-4EB7-FB46-94B5-BA9AE9A08EF8}"/>
              </a:ext>
            </a:extLst>
          </p:cNvPr>
          <p:cNvSpPr/>
          <p:nvPr/>
        </p:nvSpPr>
        <p:spPr>
          <a:xfrm>
            <a:off x="9627522" y="1556792"/>
            <a:ext cx="456628" cy="228712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4DCB49-B50F-B249-BCD0-C6457D8E2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356" y="234888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59273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16" grpId="0"/>
      <p:bldP spid="17" grpId="0" animBg="1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Solving Linear Equations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220" y="4077072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8E156A-1DC5-004D-A882-193D946E0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4783544"/>
            <a:ext cx="8100392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make it hard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Chop the head </a:t>
            </a:r>
            <a:r>
              <a:rPr lang="en-US" sz="28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tail?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7608" y="5345780"/>
                <a:ext cx="8100392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Add a small error to each equation and work </a:t>
                </a:r>
                <a:r>
                  <a:rPr lang="en-US" sz="2800" b="1" dirty="0">
                    <a:solidFill>
                      <a:srgbClr val="7030A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mod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𝒒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7608" y="5345780"/>
                <a:ext cx="8100392" cy="589892"/>
              </a:xfrm>
              <a:prstGeom prst="rect">
                <a:avLst/>
              </a:prstGeom>
              <a:blipFill>
                <a:blip r:embed="rId3"/>
                <a:stretch>
                  <a:fillRect l="-1565" t="-4167" b="-208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39CAB7BF-6141-0548-B9C8-B7144A4FA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220" y="6035116"/>
            <a:ext cx="6157072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Turns out to be very HARD!</a:t>
            </a:r>
            <a:endParaRPr lang="en-US" sz="2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F1C89B-80D9-DF45-AD34-32EAE313A54B}"/>
              </a:ext>
            </a:extLst>
          </p:cNvPr>
          <p:cNvSpPr/>
          <p:nvPr/>
        </p:nvSpPr>
        <p:spPr>
          <a:xfrm>
            <a:off x="6672064" y="1556792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08F33-7C82-3A45-9229-D5592F83B186}"/>
              </a:ext>
            </a:extLst>
          </p:cNvPr>
          <p:cNvSpPr/>
          <p:nvPr/>
        </p:nvSpPr>
        <p:spPr>
          <a:xfrm>
            <a:off x="3935760" y="1539656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6571A-9AB5-0E49-86EB-999F99F6E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656" y="23488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68195A-1D5A-2042-BD62-5B5090EC7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536" y="2420888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819237-4310-7345-B088-060B48B31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2124" y="238255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95B9B9-8F57-044E-8743-F1172B703E94}"/>
              </a:ext>
            </a:extLst>
          </p:cNvPr>
          <p:cNvSpPr/>
          <p:nvPr/>
        </p:nvSpPr>
        <p:spPr>
          <a:xfrm>
            <a:off x="8267664" y="1563706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EFBCF1-0538-EC49-A64A-9217FE710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6542" y="1841367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37EB3F-BF19-9845-8699-A11F601DA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00" y="2396838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1E78D-76AC-174C-985E-58ABA8AEB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4000" y="2479068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84F94-E798-6147-B99A-474D400CD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5966904"/>
            <a:ext cx="733968" cy="7339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B26B7C-C73F-4F66-AF4B-A4892A42E06C}"/>
              </a:ext>
            </a:extLst>
          </p:cNvPr>
          <p:cNvSpPr/>
          <p:nvPr/>
        </p:nvSpPr>
        <p:spPr>
          <a:xfrm>
            <a:off x="9175518" y="1556792"/>
            <a:ext cx="456628" cy="2287120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A5FCAA-AB8F-FBDC-DBB5-A2E39030B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4352" y="234888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AC672B-E4A9-2BFC-E12B-7B7526C054A3}"/>
                  </a:ext>
                </a:extLst>
              </p:cNvPr>
              <p:cNvSpPr txBox="1"/>
              <p:nvPr/>
            </p:nvSpPr>
            <p:spPr>
              <a:xfrm>
                <a:off x="9620999" y="1841367"/>
                <a:ext cx="13028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AC672B-E4A9-2BFC-E12B-7B7526C05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999" y="1841367"/>
                <a:ext cx="1302831" cy="523220"/>
              </a:xfrm>
              <a:prstGeom prst="rect">
                <a:avLst/>
              </a:prstGeom>
              <a:blipFill>
                <a:blip r:embed="rId6"/>
                <a:stretch>
                  <a:fillRect l="-9615" t="-1162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14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62416"/>
                </a:solidFill>
                <a:latin typeface="Calibri" pitchFamily="34" charset="0"/>
              </a:rPr>
              <a:t>Solving </a:t>
            </a:r>
            <a:r>
              <a:rPr lang="en-US" sz="3600" b="1" i="1" dirty="0">
                <a:solidFill>
                  <a:srgbClr val="762416"/>
                </a:solidFill>
                <a:latin typeface="Calibri" pitchFamily="34" charset="0"/>
              </a:rPr>
              <a:t>Noisy</a:t>
            </a:r>
            <a:r>
              <a:rPr lang="en-US" sz="3600" b="1" dirty="0">
                <a:solidFill>
                  <a:srgbClr val="762416"/>
                </a:solidFill>
                <a:latin typeface="Calibri" pitchFamily="34" charset="0"/>
              </a:rPr>
              <a:t> Modular Linear Equations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220" y="4077072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4120" y="5733256"/>
                <a:ext cx="7190584" cy="10299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chosen at random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28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sz="28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4120" y="5733256"/>
                <a:ext cx="7190584" cy="1029950"/>
              </a:xfrm>
              <a:prstGeom prst="rect">
                <a:avLst/>
              </a:prstGeom>
              <a:blipFill>
                <a:blip r:embed="rId3"/>
                <a:stretch>
                  <a:fillRect l="-1761" t="-2439" b="-134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7F1C89B-80D9-DF45-AD34-32EAE313A54B}"/>
              </a:ext>
            </a:extLst>
          </p:cNvPr>
          <p:cNvSpPr/>
          <p:nvPr/>
        </p:nvSpPr>
        <p:spPr>
          <a:xfrm>
            <a:off x="6672064" y="1556792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08F33-7C82-3A45-9229-D5592F83B186}"/>
              </a:ext>
            </a:extLst>
          </p:cNvPr>
          <p:cNvSpPr/>
          <p:nvPr/>
        </p:nvSpPr>
        <p:spPr>
          <a:xfrm>
            <a:off x="3935760" y="1539656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6571A-9AB5-0E49-86EB-999F99F6E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656" y="23488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68195A-1D5A-2042-BD62-5B5090EC7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536" y="2420888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819237-4310-7345-B088-060B48B31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2124" y="238255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95B9B9-8F57-044E-8743-F1172B703E94}"/>
              </a:ext>
            </a:extLst>
          </p:cNvPr>
          <p:cNvSpPr/>
          <p:nvPr/>
        </p:nvSpPr>
        <p:spPr>
          <a:xfrm>
            <a:off x="8267664" y="1563706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EFBCF1-0538-EC49-A64A-9217FE710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6542" y="1841367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37EB3F-BF19-9845-8699-A11F601DA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00" y="2396838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1E78D-76AC-174C-985E-58ABA8AEB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320" y="2479068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7E1D6-4EB7-FB46-94B5-BA9AE9A08EF8}"/>
              </a:ext>
            </a:extLst>
          </p:cNvPr>
          <p:cNvSpPr/>
          <p:nvPr/>
        </p:nvSpPr>
        <p:spPr>
          <a:xfrm>
            <a:off x="9627522" y="1556792"/>
            <a:ext cx="456628" cy="228712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4DCB49-B50F-B249-BCD0-C6457D8E2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356" y="234888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416F85-6F10-D547-9822-110131CCD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7608" y="4599510"/>
                <a:ext cx="8100392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dimensions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modulus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𝒒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error distribution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uniform in some interval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𝑩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𝑩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    </a:t>
                </a: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416F85-6F10-D547-9822-110131CCD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7608" y="4599510"/>
                <a:ext cx="8100392" cy="1133747"/>
              </a:xfrm>
              <a:prstGeom prst="rect">
                <a:avLst/>
              </a:prstGeom>
              <a:blipFill>
                <a:blip r:embed="rId5"/>
                <a:stretch>
                  <a:fillRect l="-1565" r="-2973" b="-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3">
            <a:extLst>
              <a:ext uri="{FF2B5EF4-FFF2-40B4-BE49-F238E27FC236}">
                <a16:creationId xmlns:a16="http://schemas.microsoft.com/office/drawing/2014/main" id="{0E7CAF21-B0C4-5743-91B5-FDFE1AF70D77}"/>
              </a:ext>
            </a:extLst>
          </p:cNvPr>
          <p:cNvSpPr txBox="1">
            <a:spLocks noChangeArrowheads="1"/>
          </p:cNvSpPr>
          <p:nvPr/>
        </p:nvSpPr>
        <p:spPr>
          <a:xfrm>
            <a:off x="1894112" y="125760"/>
            <a:ext cx="8610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Learning with Errors (LWE)</a:t>
            </a:r>
          </a:p>
        </p:txBody>
      </p:sp>
    </p:spTree>
    <p:extLst>
      <p:ext uri="{BB962C8B-B14F-4D97-AF65-F5344CB8AC3E}">
        <p14:creationId xmlns:p14="http://schemas.microsoft.com/office/powerpoint/2010/main" val="201228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BA728-707B-6866-EFA6-659A79D40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E392A-4999-A16E-7474-40197046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2A0F0-867A-9533-E7C6-BDF5953F1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ea typeface="American Typewriter" charset="0"/>
                <a:cs typeface="American Typewriter" charset="0"/>
              </a:rPr>
              <a:t>Trapdoor Permutations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American Typewriter" charset="0"/>
                <a:cs typeface="American Typewriter" charset="0"/>
              </a:rPr>
              <a:t>RSA Encryption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American Typewriter" charset="0"/>
                <a:cs typeface="American Typewriter" charset="0"/>
              </a:rPr>
              <a:t>Goldwasser-</a:t>
            </a:r>
            <a:r>
              <a:rPr lang="en-US" dirty="0" err="1">
                <a:ea typeface="American Typewriter" charset="0"/>
                <a:cs typeface="American Typewriter" charset="0"/>
              </a:rPr>
              <a:t>Micali</a:t>
            </a:r>
            <a:r>
              <a:rPr lang="en-US" dirty="0">
                <a:ea typeface="American Typewriter" charset="0"/>
                <a:cs typeface="American Typewriter" charset="0"/>
              </a:rPr>
              <a:t> (GM) Encryption (Quadratic </a:t>
            </a:r>
            <a:r>
              <a:rPr lang="en-US" dirty="0" err="1">
                <a:ea typeface="American Typewriter" charset="0"/>
                <a:cs typeface="American Typewriter" charset="0"/>
              </a:rPr>
              <a:t>Residusity</a:t>
            </a:r>
            <a:r>
              <a:rPr lang="en-US" dirty="0">
                <a:ea typeface="American Typewriter" charset="0"/>
                <a:cs typeface="American Typewriter" charset="0"/>
              </a:rPr>
              <a:t>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1473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latin typeface="Calibri" pitchFamily="34" charset="0"/>
              </a:rPr>
              <a:t>Learning with Errors (LWE)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692180" y="1303790"/>
            <a:ext cx="752872" cy="7528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3"/>
              <p:cNvSpPr txBox="1">
                <a:spLocks noChangeArrowheads="1"/>
              </p:cNvSpPr>
              <p:nvPr/>
            </p:nvSpPr>
            <p:spPr bwMode="auto">
              <a:xfrm>
                <a:off x="2567608" y="2564904"/>
                <a:ext cx="8458200" cy="1368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lvl="0" fontAlgn="base">
                  <a:lnSpc>
                    <a:spcPct val="80000"/>
                  </a:lnSpc>
                  <a:spcAft>
                    <a:spcPct val="0"/>
                  </a:spcAft>
                  <a:buSzPct val="110000"/>
                  <a:buFont typeface="Wingdings" panose="05000000000000000000" pitchFamily="2" charset="2"/>
                  <a:buChar char="u"/>
                  <a:defRPr/>
                </a:pPr>
                <a:r>
                  <a:rPr lang="en-US" altLang="en-US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en-US" b="1" dirty="0">
                    <a:solidFill>
                      <a:srgbClr val="000000"/>
                    </a:solidFill>
                  </a:rPr>
                  <a:t>Decoding Random Linear Codes</a:t>
                </a:r>
                <a:br>
                  <a:rPr lang="en-US" altLang="en-US" b="1" dirty="0">
                    <a:solidFill>
                      <a:srgbClr val="000000"/>
                    </a:solidFill>
                  </a:rPr>
                </a:br>
                <a:r>
                  <a:rPr lang="en-US" altLang="en-US" b="1" dirty="0">
                    <a:solidFill>
                      <a:srgbClr val="000000"/>
                    </a:solidFill>
                  </a:rPr>
                  <a:t>	</a:t>
                </a:r>
                <a:r>
                  <a:rPr lang="en-US" altLang="en-US" sz="2000" dirty="0">
                    <a:solidFill>
                      <a:srgbClr val="000000"/>
                    </a:solidFill>
                  </a:rPr>
                  <a:t>(over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en-US" sz="2000" dirty="0">
                    <a:solidFill>
                      <a:srgbClr val="000000"/>
                    </a:solid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altLang="en-US" sz="2000" dirty="0">
                    <a:solidFill>
                      <a:srgbClr val="000000"/>
                    </a:solidFill>
                  </a:rPr>
                  <a:t> errors) </a:t>
                </a:r>
              </a:p>
            </p:txBody>
          </p:sp>
        </mc:Choice>
        <mc:Fallback>
          <p:sp>
            <p:nvSpPr>
              <p:cNvPr id="2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7608" y="2564904"/>
                <a:ext cx="8458200" cy="1368152"/>
              </a:xfrm>
              <a:prstGeom prst="rect">
                <a:avLst/>
              </a:prstGeom>
              <a:blipFill>
                <a:blip r:embed="rId4"/>
                <a:stretch>
                  <a:fillRect l="-1949" t="-148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2567608" y="4077072"/>
            <a:ext cx="845820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lnSpc>
                <a:spcPct val="80000"/>
              </a:lnSpc>
              <a:spcAft>
                <a:spcPct val="0"/>
              </a:spcAft>
              <a:buSzPct val="110000"/>
              <a:buFont typeface="Wingdings" panose="05000000000000000000" pitchFamily="2" charset="2"/>
              <a:buChar char="u"/>
              <a:defRPr/>
            </a:pP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b="1" dirty="0">
                <a:solidFill>
                  <a:srgbClr val="000000"/>
                </a:solidFill>
              </a:rPr>
              <a:t>Learning Noisy Linear Functions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2567608" y="5373216"/>
            <a:ext cx="845820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lnSpc>
                <a:spcPct val="80000"/>
              </a:lnSpc>
              <a:spcAft>
                <a:spcPct val="0"/>
              </a:spcAft>
              <a:buSzPct val="110000"/>
              <a:buFont typeface="Wingdings" panose="05000000000000000000" pitchFamily="2" charset="2"/>
              <a:buChar char="u"/>
              <a:defRPr/>
            </a:pP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Worst-case hard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Lattice Problems </a:t>
            </a:r>
            <a:br>
              <a:rPr lang="en-US" altLang="en-US" b="1" dirty="0">
                <a:solidFill>
                  <a:srgbClr val="FF0000"/>
                </a:solidFill>
              </a:rPr>
            </a:br>
            <a:r>
              <a:rPr lang="en-US" altLang="en-US" dirty="0">
                <a:solidFill>
                  <a:srgbClr val="FF0000"/>
                </a:solidFill>
              </a:rPr>
              <a:t>	</a:t>
            </a:r>
            <a:r>
              <a:rPr lang="en-US" altLang="en-US" sz="2000" dirty="0">
                <a:solidFill>
                  <a:srgbClr val="FF0000"/>
                </a:solidFill>
              </a:rPr>
              <a:t>[Regev’05, Peikert’09]</a:t>
            </a:r>
          </a:p>
        </p:txBody>
      </p:sp>
    </p:spTree>
    <p:extLst>
      <p:ext uri="{BB962C8B-B14F-4D97-AF65-F5344CB8AC3E}">
        <p14:creationId xmlns:p14="http://schemas.microsoft.com/office/powerpoint/2010/main" val="128001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137EB3F-BF19-9845-8699-A11F601DA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7608" y="1484784"/>
                <a:ext cx="7416824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en-US" sz="2800" b="1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𝑨</m:t>
                    </m:r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𝑨𝒔</m:t>
                    </m:r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𝒆</m:t>
                    </m:r>
                  </m:oMath>
                </a14:m>
                <a:r>
                  <a:rPr lang="en-US" sz="2800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𝒔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137EB3F-BF19-9845-8699-A11F601DA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7608" y="1484784"/>
                <a:ext cx="7416824" cy="589892"/>
              </a:xfrm>
              <a:prstGeom prst="rect">
                <a:avLst/>
              </a:prstGeom>
              <a:blipFill>
                <a:blip r:embed="rId3"/>
                <a:stretch>
                  <a:fillRect l="-1709" t="-6383" b="-212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DF4B46A-CDB1-FF48-BA90-838E5711F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2107944"/>
            <a:ext cx="9523784" cy="113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 (a)</a:t>
            </a:r>
            <a:r>
              <a:rPr lang="en-US" sz="28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Each noisy linear equation is an exact polynomial eqn.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3A6705F-22DC-624B-BA2F-C5A4F52E7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7632" y="2924945"/>
                <a:ext cx="8358632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Consider</a:t>
                </a:r>
                <a:r>
                  <a:rPr lang="en-US" sz="2800" b="1" dirty="0">
                    <a:solidFill>
                      <a:srgbClr val="00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</m:e>
                    </m:d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800" i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3A6705F-22DC-624B-BA2F-C5A4F52E7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27632" y="2924945"/>
                <a:ext cx="8358632" cy="1133747"/>
              </a:xfrm>
              <a:prstGeom prst="rect">
                <a:avLst/>
              </a:prstGeom>
              <a:blipFill>
                <a:blip r:embed="rId4"/>
                <a:stretch>
                  <a:fillRect l="-1517" t="-33333" b="-633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B0E21D-867B-534B-AE5A-7C195D84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7632" y="3861049"/>
                <a:ext cx="8358632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Imagine for now that the error bound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=1.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So,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−1,0,1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 other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−1,0,1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B0E21D-867B-534B-AE5A-7C195D846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27632" y="3861049"/>
                <a:ext cx="8358632" cy="1133747"/>
              </a:xfrm>
              <a:prstGeom prst="rect">
                <a:avLst/>
              </a:prstGeom>
              <a:blipFill>
                <a:blip r:embed="rId5"/>
                <a:stretch>
                  <a:fillRect l="-1517" t="-13187" b="-8131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F85FE94-5970-594D-BEBF-7BA70D1B4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7632" y="4725145"/>
                <a:ext cx="8358632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So, here is a noiseless polynomial equation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</m:oMath>
                </a14:m>
                <a:endPara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F85FE94-5970-594D-BEBF-7BA70D1B4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27632" y="4725145"/>
                <a:ext cx="8358632" cy="1133747"/>
              </a:xfrm>
              <a:prstGeom prst="rect">
                <a:avLst/>
              </a:prstGeom>
              <a:blipFill>
                <a:blip r:embed="rId6"/>
                <a:stretch>
                  <a:fillRect l="-151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CFA24B-7217-D749-BE66-CDC2416052D0}"/>
                  </a:ext>
                </a:extLst>
              </p:cNvPr>
              <p:cNvSpPr/>
              <p:nvPr/>
            </p:nvSpPr>
            <p:spPr>
              <a:xfrm>
                <a:off x="1775520" y="5837700"/>
                <a:ext cx="8872622" cy="5232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1)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1)=0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CFA24B-7217-D749-BE66-CDC241605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5837700"/>
                <a:ext cx="8872622" cy="523220"/>
              </a:xfrm>
              <a:prstGeom prst="rect">
                <a:avLst/>
              </a:prstGeom>
              <a:blipFill>
                <a:blip r:embed="rId7"/>
                <a:stretch>
                  <a:fillRect l="-1429" t="-126190" b="-19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03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137EB3F-BF19-9845-8699-A11F601DA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7608" y="1484784"/>
                <a:ext cx="7416824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en-US" sz="2800" b="1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𝑨</m:t>
                    </m:r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𝑨𝒔</m:t>
                    </m:r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𝒆</m:t>
                    </m:r>
                  </m:oMath>
                </a14:m>
                <a:r>
                  <a:rPr lang="en-US" sz="2800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𝒔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137EB3F-BF19-9845-8699-A11F601DA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7608" y="1484784"/>
                <a:ext cx="7416824" cy="589892"/>
              </a:xfrm>
              <a:prstGeom prst="rect">
                <a:avLst/>
              </a:prstGeom>
              <a:blipFill>
                <a:blip r:embed="rId3"/>
                <a:stretch>
                  <a:fillRect l="-1709" t="-6383" b="-212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DF4B46A-CDB1-FF48-BA90-838E5711F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2107944"/>
            <a:ext cx="9523784" cy="113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BUT:</a:t>
            </a:r>
            <a:r>
              <a:rPr lang="en-US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Solving (even degree 2) polynomial equations is NP-hard.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CFA24B-7217-D749-BE66-CDC2416052D0}"/>
                  </a:ext>
                </a:extLst>
              </p:cNvPr>
              <p:cNvSpPr/>
              <p:nvPr/>
            </p:nvSpPr>
            <p:spPr>
              <a:xfrm>
                <a:off x="1687874" y="3121804"/>
                <a:ext cx="8872622" cy="5232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1)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1)=0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CFA24B-7217-D749-BE66-CDC241605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874" y="3121804"/>
                <a:ext cx="8872622" cy="523220"/>
              </a:xfrm>
              <a:prstGeom prst="rect">
                <a:avLst/>
              </a:prstGeom>
              <a:blipFill>
                <a:blip r:embed="rId4"/>
                <a:stretch>
                  <a:fillRect l="-1429" t="-123256" b="-186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313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CFA24B-7217-D749-BE66-CDC2416052D0}"/>
                  </a:ext>
                </a:extLst>
              </p:cNvPr>
              <p:cNvSpPr/>
              <p:nvPr/>
            </p:nvSpPr>
            <p:spPr>
              <a:xfrm>
                <a:off x="1687874" y="1484784"/>
                <a:ext cx="8872622" cy="5232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1)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1)=0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CFA24B-7217-D749-BE66-CDC241605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874" y="1484784"/>
                <a:ext cx="8872622" cy="523220"/>
              </a:xfrm>
              <a:prstGeom prst="rect">
                <a:avLst/>
              </a:prstGeom>
              <a:blipFill>
                <a:blip r:embed="rId3"/>
                <a:stretch>
                  <a:fillRect l="-1429" t="-134146" b="-197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6F8BBBB-2FD0-604F-8E89-96D0658BF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504" y="1954378"/>
            <a:ext cx="9523784" cy="113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 (b)</a:t>
            </a:r>
            <a:r>
              <a:rPr lang="en-US" sz="28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Easy to solve given </a:t>
            </a:r>
            <a:r>
              <a:rPr lang="en-US" sz="2800" i="1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sufficiently many</a:t>
            </a:r>
            <a:r>
              <a:rPr lang="en-US" sz="28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equations.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B71DF7-C7BE-2841-A699-94AF829E9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640" y="2512061"/>
            <a:ext cx="6552728" cy="113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(using a technique called “linearization”)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/>
              <p:nvPr/>
            </p:nvSpPr>
            <p:spPr>
              <a:xfrm>
                <a:off x="2123315" y="3450560"/>
                <a:ext cx="8001741" cy="9865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+1)=0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15" y="3450560"/>
                <a:ext cx="8001741" cy="986552"/>
              </a:xfrm>
              <a:prstGeom prst="rect">
                <a:avLst/>
              </a:prstGeom>
              <a:blipFill>
                <a:blip r:embed="rId4"/>
                <a:stretch>
                  <a:fillRect l="-12678" t="-130380" b="-17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5482C30-00DE-554B-A721-83644AA2F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640" y="4383486"/>
                <a:ext cx="8879904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Treat each “monomial”,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j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k</m:t>
                        </m:r>
                      </m:sub>
                    </m:sSub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 an independent variable,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jk</m:t>
                        </m:r>
                      </m:sub>
                    </m:sSub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5482C30-00DE-554B-A721-83644AA2F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12640" y="4383486"/>
                <a:ext cx="8879904" cy="1133747"/>
              </a:xfrm>
              <a:prstGeom prst="rect">
                <a:avLst/>
              </a:prstGeom>
              <a:blipFill>
                <a:blip r:embed="rId5"/>
                <a:stretch>
                  <a:fillRect l="-1429" b="-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17B9C4-744F-1D4A-B69C-48A8855C2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3626" y="5316411"/>
                <a:ext cx="9523784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Now, you have a noiseless linear equation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ijk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!!!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17B9C4-744F-1D4A-B69C-48A8855C21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26" y="5316411"/>
                <a:ext cx="9523784" cy="1133747"/>
              </a:xfrm>
              <a:prstGeom prst="rect">
                <a:avLst/>
              </a:prstGeom>
              <a:blipFill>
                <a:blip r:embed="rId6"/>
                <a:stretch>
                  <a:fillRect l="-14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04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/>
              <p:nvPr/>
            </p:nvSpPr>
            <p:spPr>
              <a:xfrm>
                <a:off x="2366017" y="1484784"/>
                <a:ext cx="7700954" cy="9865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+1)=0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17" y="1484784"/>
                <a:ext cx="7700954" cy="986552"/>
              </a:xfrm>
              <a:prstGeom prst="rect">
                <a:avLst/>
              </a:prstGeom>
              <a:blipFill>
                <a:blip r:embed="rId3"/>
                <a:stretch>
                  <a:fillRect l="-12026" t="-132051" b="-18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6D6D31B-9F30-BE4B-9999-7D7FBC4D1F49}"/>
              </a:ext>
            </a:extLst>
          </p:cNvPr>
          <p:cNvSpPr/>
          <p:nvPr/>
        </p:nvSpPr>
        <p:spPr>
          <a:xfrm>
            <a:off x="4492080" y="2889504"/>
            <a:ext cx="4988297" cy="3145536"/>
          </a:xfrm>
          <a:custGeom>
            <a:avLst/>
            <a:gdLst>
              <a:gd name="connsiteX0" fmla="*/ 264805 w 4988297"/>
              <a:gd name="connsiteY0" fmla="*/ 420624 h 3145536"/>
              <a:gd name="connsiteX1" fmla="*/ 264805 w 4988297"/>
              <a:gd name="connsiteY1" fmla="*/ 420624 h 3145536"/>
              <a:gd name="connsiteX2" fmla="*/ 191653 w 4988297"/>
              <a:gd name="connsiteY2" fmla="*/ 640080 h 3145536"/>
              <a:gd name="connsiteX3" fmla="*/ 173365 w 4988297"/>
              <a:gd name="connsiteY3" fmla="*/ 694944 h 3145536"/>
              <a:gd name="connsiteX4" fmla="*/ 118501 w 4988297"/>
              <a:gd name="connsiteY4" fmla="*/ 804672 h 3145536"/>
              <a:gd name="connsiteX5" fmla="*/ 81925 w 4988297"/>
              <a:gd name="connsiteY5" fmla="*/ 859536 h 3145536"/>
              <a:gd name="connsiteX6" fmla="*/ 27061 w 4988297"/>
              <a:gd name="connsiteY6" fmla="*/ 1042416 h 3145536"/>
              <a:gd name="connsiteX7" fmla="*/ 27061 w 4988297"/>
              <a:gd name="connsiteY7" fmla="*/ 1901952 h 3145536"/>
              <a:gd name="connsiteX8" fmla="*/ 45349 w 4988297"/>
              <a:gd name="connsiteY8" fmla="*/ 1993392 h 3145536"/>
              <a:gd name="connsiteX9" fmla="*/ 209941 w 4988297"/>
              <a:gd name="connsiteY9" fmla="*/ 2249424 h 3145536"/>
              <a:gd name="connsiteX10" fmla="*/ 319669 w 4988297"/>
              <a:gd name="connsiteY10" fmla="*/ 2377440 h 3145536"/>
              <a:gd name="connsiteX11" fmla="*/ 447685 w 4988297"/>
              <a:gd name="connsiteY11" fmla="*/ 2468880 h 3145536"/>
              <a:gd name="connsiteX12" fmla="*/ 502549 w 4988297"/>
              <a:gd name="connsiteY12" fmla="*/ 2487168 h 3145536"/>
              <a:gd name="connsiteX13" fmla="*/ 557413 w 4988297"/>
              <a:gd name="connsiteY13" fmla="*/ 2523744 h 3145536"/>
              <a:gd name="connsiteX14" fmla="*/ 667141 w 4988297"/>
              <a:gd name="connsiteY14" fmla="*/ 2542032 h 3145536"/>
              <a:gd name="connsiteX15" fmla="*/ 740293 w 4988297"/>
              <a:gd name="connsiteY15" fmla="*/ 2578608 h 3145536"/>
              <a:gd name="connsiteX16" fmla="*/ 904885 w 4988297"/>
              <a:gd name="connsiteY16" fmla="*/ 2651760 h 3145536"/>
              <a:gd name="connsiteX17" fmla="*/ 1051189 w 4988297"/>
              <a:gd name="connsiteY17" fmla="*/ 2761488 h 3145536"/>
              <a:gd name="connsiteX18" fmla="*/ 1160917 w 4988297"/>
              <a:gd name="connsiteY18" fmla="*/ 2834640 h 3145536"/>
              <a:gd name="connsiteX19" fmla="*/ 1215781 w 4988297"/>
              <a:gd name="connsiteY19" fmla="*/ 2871216 h 3145536"/>
              <a:gd name="connsiteX20" fmla="*/ 1362085 w 4988297"/>
              <a:gd name="connsiteY20" fmla="*/ 2944368 h 3145536"/>
              <a:gd name="connsiteX21" fmla="*/ 1490101 w 4988297"/>
              <a:gd name="connsiteY21" fmla="*/ 2962656 h 3145536"/>
              <a:gd name="connsiteX22" fmla="*/ 1800997 w 4988297"/>
              <a:gd name="connsiteY22" fmla="*/ 3017520 h 3145536"/>
              <a:gd name="connsiteX23" fmla="*/ 1965589 w 4988297"/>
              <a:gd name="connsiteY23" fmla="*/ 3035808 h 3145536"/>
              <a:gd name="connsiteX24" fmla="*/ 2331349 w 4988297"/>
              <a:gd name="connsiteY24" fmla="*/ 3017520 h 3145536"/>
              <a:gd name="connsiteX25" fmla="*/ 2459365 w 4988297"/>
              <a:gd name="connsiteY25" fmla="*/ 2999232 h 3145536"/>
              <a:gd name="connsiteX26" fmla="*/ 2623957 w 4988297"/>
              <a:gd name="connsiteY26" fmla="*/ 2980944 h 3145536"/>
              <a:gd name="connsiteX27" fmla="*/ 3282325 w 4988297"/>
              <a:gd name="connsiteY27" fmla="*/ 3017520 h 3145536"/>
              <a:gd name="connsiteX28" fmla="*/ 3355477 w 4988297"/>
              <a:gd name="connsiteY28" fmla="*/ 3054096 h 3145536"/>
              <a:gd name="connsiteX29" fmla="*/ 3428629 w 4988297"/>
              <a:gd name="connsiteY29" fmla="*/ 3072384 h 3145536"/>
              <a:gd name="connsiteX30" fmla="*/ 3483493 w 4988297"/>
              <a:gd name="connsiteY30" fmla="*/ 3108960 h 3145536"/>
              <a:gd name="connsiteX31" fmla="*/ 3611509 w 4988297"/>
              <a:gd name="connsiteY31" fmla="*/ 3145536 h 3145536"/>
              <a:gd name="connsiteX32" fmla="*/ 3885829 w 4988297"/>
              <a:gd name="connsiteY32" fmla="*/ 3108960 h 3145536"/>
              <a:gd name="connsiteX33" fmla="*/ 4050421 w 4988297"/>
              <a:gd name="connsiteY33" fmla="*/ 3017520 h 3145536"/>
              <a:gd name="connsiteX34" fmla="*/ 4105285 w 4988297"/>
              <a:gd name="connsiteY34" fmla="*/ 2962656 h 3145536"/>
              <a:gd name="connsiteX35" fmla="*/ 4251589 w 4988297"/>
              <a:gd name="connsiteY35" fmla="*/ 2852928 h 3145536"/>
              <a:gd name="connsiteX36" fmla="*/ 4306453 w 4988297"/>
              <a:gd name="connsiteY36" fmla="*/ 2798064 h 3145536"/>
              <a:gd name="connsiteX37" fmla="*/ 4397893 w 4988297"/>
              <a:gd name="connsiteY37" fmla="*/ 2743200 h 3145536"/>
              <a:gd name="connsiteX38" fmla="*/ 4507621 w 4988297"/>
              <a:gd name="connsiteY38" fmla="*/ 2670048 h 3145536"/>
              <a:gd name="connsiteX39" fmla="*/ 4544197 w 4988297"/>
              <a:gd name="connsiteY39" fmla="*/ 2615184 h 3145536"/>
              <a:gd name="connsiteX40" fmla="*/ 4599061 w 4988297"/>
              <a:gd name="connsiteY40" fmla="*/ 2578608 h 3145536"/>
              <a:gd name="connsiteX41" fmla="*/ 4672213 w 4988297"/>
              <a:gd name="connsiteY41" fmla="*/ 2505456 h 3145536"/>
              <a:gd name="connsiteX42" fmla="*/ 4781941 w 4988297"/>
              <a:gd name="connsiteY42" fmla="*/ 2395728 h 3145536"/>
              <a:gd name="connsiteX43" fmla="*/ 4836805 w 4988297"/>
              <a:gd name="connsiteY43" fmla="*/ 2286000 h 3145536"/>
              <a:gd name="connsiteX44" fmla="*/ 4873381 w 4988297"/>
              <a:gd name="connsiteY44" fmla="*/ 2231136 h 3145536"/>
              <a:gd name="connsiteX45" fmla="*/ 4909957 w 4988297"/>
              <a:gd name="connsiteY45" fmla="*/ 2103120 h 3145536"/>
              <a:gd name="connsiteX46" fmla="*/ 4946533 w 4988297"/>
              <a:gd name="connsiteY46" fmla="*/ 1938528 h 3145536"/>
              <a:gd name="connsiteX47" fmla="*/ 4964821 w 4988297"/>
              <a:gd name="connsiteY47" fmla="*/ 1719072 h 3145536"/>
              <a:gd name="connsiteX48" fmla="*/ 4983109 w 4988297"/>
              <a:gd name="connsiteY48" fmla="*/ 1572768 h 3145536"/>
              <a:gd name="connsiteX49" fmla="*/ 4946533 w 4988297"/>
              <a:gd name="connsiteY49" fmla="*/ 1078992 h 3145536"/>
              <a:gd name="connsiteX50" fmla="*/ 4891669 w 4988297"/>
              <a:gd name="connsiteY50" fmla="*/ 786384 h 3145536"/>
              <a:gd name="connsiteX51" fmla="*/ 4781941 w 4988297"/>
              <a:gd name="connsiteY51" fmla="*/ 621792 h 3145536"/>
              <a:gd name="connsiteX52" fmla="*/ 4745365 w 4988297"/>
              <a:gd name="connsiteY52" fmla="*/ 566928 h 3145536"/>
              <a:gd name="connsiteX53" fmla="*/ 4708789 w 4988297"/>
              <a:gd name="connsiteY53" fmla="*/ 512064 h 3145536"/>
              <a:gd name="connsiteX54" fmla="*/ 4672213 w 4988297"/>
              <a:gd name="connsiteY54" fmla="*/ 438912 h 3145536"/>
              <a:gd name="connsiteX55" fmla="*/ 4653925 w 4988297"/>
              <a:gd name="connsiteY55" fmla="*/ 365760 h 3145536"/>
              <a:gd name="connsiteX56" fmla="*/ 4599061 w 4988297"/>
              <a:gd name="connsiteY56" fmla="*/ 292608 h 3145536"/>
              <a:gd name="connsiteX57" fmla="*/ 4562485 w 4988297"/>
              <a:gd name="connsiteY57" fmla="*/ 219456 h 3145536"/>
              <a:gd name="connsiteX58" fmla="*/ 4397893 w 4988297"/>
              <a:gd name="connsiteY58" fmla="*/ 128016 h 3145536"/>
              <a:gd name="connsiteX59" fmla="*/ 4251589 w 4988297"/>
              <a:gd name="connsiteY59" fmla="*/ 73152 h 3145536"/>
              <a:gd name="connsiteX60" fmla="*/ 4160149 w 4988297"/>
              <a:gd name="connsiteY60" fmla="*/ 36576 h 3145536"/>
              <a:gd name="connsiteX61" fmla="*/ 4050421 w 4988297"/>
              <a:gd name="connsiteY61" fmla="*/ 18288 h 3145536"/>
              <a:gd name="connsiteX62" fmla="*/ 3958981 w 4988297"/>
              <a:gd name="connsiteY62" fmla="*/ 0 h 3145536"/>
              <a:gd name="connsiteX63" fmla="*/ 3410341 w 4988297"/>
              <a:gd name="connsiteY63" fmla="*/ 18288 h 3145536"/>
              <a:gd name="connsiteX64" fmla="*/ 3355477 w 4988297"/>
              <a:gd name="connsiteY64" fmla="*/ 36576 h 3145536"/>
              <a:gd name="connsiteX65" fmla="*/ 3282325 w 4988297"/>
              <a:gd name="connsiteY65" fmla="*/ 54864 h 3145536"/>
              <a:gd name="connsiteX66" fmla="*/ 3227461 w 4988297"/>
              <a:gd name="connsiteY66" fmla="*/ 73152 h 3145536"/>
              <a:gd name="connsiteX67" fmla="*/ 3154309 w 4988297"/>
              <a:gd name="connsiteY67" fmla="*/ 91440 h 3145536"/>
              <a:gd name="connsiteX68" fmla="*/ 3099445 w 4988297"/>
              <a:gd name="connsiteY68" fmla="*/ 109728 h 3145536"/>
              <a:gd name="connsiteX69" fmla="*/ 2623957 w 4988297"/>
              <a:gd name="connsiteY69" fmla="*/ 128016 h 3145536"/>
              <a:gd name="connsiteX70" fmla="*/ 2477653 w 4988297"/>
              <a:gd name="connsiteY70" fmla="*/ 146304 h 3145536"/>
              <a:gd name="connsiteX71" fmla="*/ 2331349 w 4988297"/>
              <a:gd name="connsiteY71" fmla="*/ 201168 h 3145536"/>
              <a:gd name="connsiteX72" fmla="*/ 2166757 w 4988297"/>
              <a:gd name="connsiteY72" fmla="*/ 237744 h 3145536"/>
              <a:gd name="connsiteX73" fmla="*/ 2093605 w 4988297"/>
              <a:gd name="connsiteY73" fmla="*/ 274320 h 3145536"/>
              <a:gd name="connsiteX74" fmla="*/ 1929013 w 4988297"/>
              <a:gd name="connsiteY74" fmla="*/ 329184 h 3145536"/>
              <a:gd name="connsiteX75" fmla="*/ 1874149 w 4988297"/>
              <a:gd name="connsiteY75" fmla="*/ 365760 h 3145536"/>
              <a:gd name="connsiteX76" fmla="*/ 1800997 w 4988297"/>
              <a:gd name="connsiteY76" fmla="*/ 384048 h 3145536"/>
              <a:gd name="connsiteX77" fmla="*/ 1544965 w 4988297"/>
              <a:gd name="connsiteY77" fmla="*/ 420624 h 3145536"/>
              <a:gd name="connsiteX78" fmla="*/ 996325 w 4988297"/>
              <a:gd name="connsiteY78" fmla="*/ 402336 h 3145536"/>
              <a:gd name="connsiteX79" fmla="*/ 831733 w 4988297"/>
              <a:gd name="connsiteY79" fmla="*/ 347472 h 3145536"/>
              <a:gd name="connsiteX80" fmla="*/ 612277 w 4988297"/>
              <a:gd name="connsiteY80" fmla="*/ 310896 h 3145536"/>
              <a:gd name="connsiteX81" fmla="*/ 429397 w 4988297"/>
              <a:gd name="connsiteY81" fmla="*/ 365760 h 3145536"/>
              <a:gd name="connsiteX82" fmla="*/ 319669 w 4988297"/>
              <a:gd name="connsiteY82" fmla="*/ 438912 h 3145536"/>
              <a:gd name="connsiteX83" fmla="*/ 264805 w 4988297"/>
              <a:gd name="connsiteY83" fmla="*/ 475488 h 3145536"/>
              <a:gd name="connsiteX84" fmla="*/ 283093 w 4988297"/>
              <a:gd name="connsiteY84" fmla="*/ 475488 h 314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988297" h="3145536">
                <a:moveTo>
                  <a:pt x="264805" y="420624"/>
                </a:moveTo>
                <a:lnTo>
                  <a:pt x="264805" y="420624"/>
                </a:lnTo>
                <a:lnTo>
                  <a:pt x="191653" y="640080"/>
                </a:lnTo>
                <a:cubicBezTo>
                  <a:pt x="185557" y="658368"/>
                  <a:pt x="184058" y="678904"/>
                  <a:pt x="173365" y="694944"/>
                </a:cubicBezTo>
                <a:cubicBezTo>
                  <a:pt x="68543" y="852177"/>
                  <a:pt x="194217" y="653241"/>
                  <a:pt x="118501" y="804672"/>
                </a:cubicBezTo>
                <a:cubicBezTo>
                  <a:pt x="108671" y="824331"/>
                  <a:pt x="90852" y="839451"/>
                  <a:pt x="81925" y="859536"/>
                </a:cubicBezTo>
                <a:cubicBezTo>
                  <a:pt x="56483" y="916781"/>
                  <a:pt x="42260" y="981620"/>
                  <a:pt x="27061" y="1042416"/>
                </a:cubicBezTo>
                <a:cubicBezTo>
                  <a:pt x="-14273" y="1414423"/>
                  <a:pt x="-3358" y="1247937"/>
                  <a:pt x="27061" y="1901952"/>
                </a:cubicBezTo>
                <a:cubicBezTo>
                  <a:pt x="28505" y="1933002"/>
                  <a:pt x="33805" y="1964532"/>
                  <a:pt x="45349" y="1993392"/>
                </a:cubicBezTo>
                <a:cubicBezTo>
                  <a:pt x="138086" y="2225234"/>
                  <a:pt x="95743" y="2118912"/>
                  <a:pt x="209941" y="2249424"/>
                </a:cubicBezTo>
                <a:cubicBezTo>
                  <a:pt x="282215" y="2332023"/>
                  <a:pt x="241647" y="2310564"/>
                  <a:pt x="319669" y="2377440"/>
                </a:cubicBezTo>
                <a:cubicBezTo>
                  <a:pt x="331266" y="2387381"/>
                  <a:pt x="424527" y="2457301"/>
                  <a:pt x="447685" y="2468880"/>
                </a:cubicBezTo>
                <a:cubicBezTo>
                  <a:pt x="464927" y="2477501"/>
                  <a:pt x="485307" y="2478547"/>
                  <a:pt x="502549" y="2487168"/>
                </a:cubicBezTo>
                <a:cubicBezTo>
                  <a:pt x="522208" y="2496998"/>
                  <a:pt x="536561" y="2516793"/>
                  <a:pt x="557413" y="2523744"/>
                </a:cubicBezTo>
                <a:cubicBezTo>
                  <a:pt x="592591" y="2535470"/>
                  <a:pt x="630565" y="2535936"/>
                  <a:pt x="667141" y="2542032"/>
                </a:cubicBezTo>
                <a:cubicBezTo>
                  <a:pt x="691525" y="2554224"/>
                  <a:pt x="715381" y="2567536"/>
                  <a:pt x="740293" y="2578608"/>
                </a:cubicBezTo>
                <a:cubicBezTo>
                  <a:pt x="787813" y="2599728"/>
                  <a:pt x="859865" y="2621747"/>
                  <a:pt x="904885" y="2651760"/>
                </a:cubicBezTo>
                <a:cubicBezTo>
                  <a:pt x="955607" y="2685575"/>
                  <a:pt x="1000467" y="2727673"/>
                  <a:pt x="1051189" y="2761488"/>
                </a:cubicBezTo>
                <a:lnTo>
                  <a:pt x="1160917" y="2834640"/>
                </a:lnTo>
                <a:cubicBezTo>
                  <a:pt x="1179205" y="2846832"/>
                  <a:pt x="1196122" y="2861386"/>
                  <a:pt x="1215781" y="2871216"/>
                </a:cubicBezTo>
                <a:cubicBezTo>
                  <a:pt x="1264549" y="2895600"/>
                  <a:pt x="1308109" y="2936657"/>
                  <a:pt x="1362085" y="2944368"/>
                </a:cubicBezTo>
                <a:lnTo>
                  <a:pt x="1490101" y="2962656"/>
                </a:lnTo>
                <a:cubicBezTo>
                  <a:pt x="1617963" y="3005277"/>
                  <a:pt x="1565184" y="2991319"/>
                  <a:pt x="1800997" y="3017520"/>
                </a:cubicBezTo>
                <a:lnTo>
                  <a:pt x="1965589" y="3035808"/>
                </a:lnTo>
                <a:cubicBezTo>
                  <a:pt x="2087509" y="3029712"/>
                  <a:pt x="2209610" y="3026538"/>
                  <a:pt x="2331349" y="3017520"/>
                </a:cubicBezTo>
                <a:cubicBezTo>
                  <a:pt x="2374336" y="3014336"/>
                  <a:pt x="2416593" y="3004579"/>
                  <a:pt x="2459365" y="2999232"/>
                </a:cubicBezTo>
                <a:cubicBezTo>
                  <a:pt x="2514140" y="2992385"/>
                  <a:pt x="2569093" y="2987040"/>
                  <a:pt x="2623957" y="2980944"/>
                </a:cubicBezTo>
                <a:cubicBezTo>
                  <a:pt x="2843413" y="2993136"/>
                  <a:pt x="3063621" y="2995650"/>
                  <a:pt x="3282325" y="3017520"/>
                </a:cubicBezTo>
                <a:cubicBezTo>
                  <a:pt x="3309452" y="3020233"/>
                  <a:pt x="3329951" y="3044524"/>
                  <a:pt x="3355477" y="3054096"/>
                </a:cubicBezTo>
                <a:cubicBezTo>
                  <a:pt x="3379011" y="3062921"/>
                  <a:pt x="3404245" y="3066288"/>
                  <a:pt x="3428629" y="3072384"/>
                </a:cubicBezTo>
                <a:cubicBezTo>
                  <a:pt x="3446917" y="3084576"/>
                  <a:pt x="3463834" y="3099130"/>
                  <a:pt x="3483493" y="3108960"/>
                </a:cubicBezTo>
                <a:cubicBezTo>
                  <a:pt x="3509729" y="3122078"/>
                  <a:pt x="3588071" y="3139676"/>
                  <a:pt x="3611509" y="3145536"/>
                </a:cubicBezTo>
                <a:cubicBezTo>
                  <a:pt x="3657685" y="3141338"/>
                  <a:pt x="3814556" y="3137469"/>
                  <a:pt x="3885829" y="3108960"/>
                </a:cubicBezTo>
                <a:cubicBezTo>
                  <a:pt x="3921750" y="3094592"/>
                  <a:pt x="4011768" y="3049730"/>
                  <a:pt x="4050421" y="3017520"/>
                </a:cubicBezTo>
                <a:cubicBezTo>
                  <a:pt x="4070290" y="3000963"/>
                  <a:pt x="4085268" y="2979034"/>
                  <a:pt x="4105285" y="2962656"/>
                </a:cubicBezTo>
                <a:cubicBezTo>
                  <a:pt x="4152465" y="2924054"/>
                  <a:pt x="4208484" y="2896033"/>
                  <a:pt x="4251589" y="2852928"/>
                </a:cubicBezTo>
                <a:cubicBezTo>
                  <a:pt x="4269877" y="2834640"/>
                  <a:pt x="4285762" y="2813582"/>
                  <a:pt x="4306453" y="2798064"/>
                </a:cubicBezTo>
                <a:cubicBezTo>
                  <a:pt x="4334889" y="2776737"/>
                  <a:pt x="4367905" y="2762283"/>
                  <a:pt x="4397893" y="2743200"/>
                </a:cubicBezTo>
                <a:cubicBezTo>
                  <a:pt x="4434979" y="2719600"/>
                  <a:pt x="4471045" y="2694432"/>
                  <a:pt x="4507621" y="2670048"/>
                </a:cubicBezTo>
                <a:cubicBezTo>
                  <a:pt x="4519813" y="2651760"/>
                  <a:pt x="4528655" y="2630726"/>
                  <a:pt x="4544197" y="2615184"/>
                </a:cubicBezTo>
                <a:cubicBezTo>
                  <a:pt x="4559739" y="2599642"/>
                  <a:pt x="4582373" y="2592912"/>
                  <a:pt x="4599061" y="2578608"/>
                </a:cubicBezTo>
                <a:cubicBezTo>
                  <a:pt x="4625243" y="2556166"/>
                  <a:pt x="4649505" y="2531408"/>
                  <a:pt x="4672213" y="2505456"/>
                </a:cubicBezTo>
                <a:cubicBezTo>
                  <a:pt x="4767485" y="2396573"/>
                  <a:pt x="4682087" y="2462297"/>
                  <a:pt x="4781941" y="2395728"/>
                </a:cubicBezTo>
                <a:cubicBezTo>
                  <a:pt x="4886763" y="2238495"/>
                  <a:pt x="4761089" y="2437431"/>
                  <a:pt x="4836805" y="2286000"/>
                </a:cubicBezTo>
                <a:cubicBezTo>
                  <a:pt x="4846635" y="2266341"/>
                  <a:pt x="4863551" y="2250795"/>
                  <a:pt x="4873381" y="2231136"/>
                </a:cubicBezTo>
                <a:cubicBezTo>
                  <a:pt x="4885600" y="2206697"/>
                  <a:pt x="4905269" y="2124214"/>
                  <a:pt x="4909957" y="2103120"/>
                </a:cubicBezTo>
                <a:cubicBezTo>
                  <a:pt x="4956392" y="1894165"/>
                  <a:pt x="4901932" y="2116930"/>
                  <a:pt x="4946533" y="1938528"/>
                </a:cubicBezTo>
                <a:cubicBezTo>
                  <a:pt x="4952629" y="1865376"/>
                  <a:pt x="4957517" y="1792113"/>
                  <a:pt x="4964821" y="1719072"/>
                </a:cubicBezTo>
                <a:cubicBezTo>
                  <a:pt x="4969711" y="1670168"/>
                  <a:pt x="4983109" y="1621916"/>
                  <a:pt x="4983109" y="1572768"/>
                </a:cubicBezTo>
                <a:cubicBezTo>
                  <a:pt x="4983109" y="1171867"/>
                  <a:pt x="5008613" y="1265233"/>
                  <a:pt x="4946533" y="1078992"/>
                </a:cubicBezTo>
                <a:cubicBezTo>
                  <a:pt x="4940246" y="1028697"/>
                  <a:pt x="4921513" y="831150"/>
                  <a:pt x="4891669" y="786384"/>
                </a:cubicBezTo>
                <a:lnTo>
                  <a:pt x="4781941" y="621792"/>
                </a:lnTo>
                <a:lnTo>
                  <a:pt x="4745365" y="566928"/>
                </a:lnTo>
                <a:cubicBezTo>
                  <a:pt x="4733173" y="548640"/>
                  <a:pt x="4718619" y="531723"/>
                  <a:pt x="4708789" y="512064"/>
                </a:cubicBezTo>
                <a:cubicBezTo>
                  <a:pt x="4696597" y="487680"/>
                  <a:pt x="4681785" y="464438"/>
                  <a:pt x="4672213" y="438912"/>
                </a:cubicBezTo>
                <a:cubicBezTo>
                  <a:pt x="4663388" y="415378"/>
                  <a:pt x="4665165" y="388241"/>
                  <a:pt x="4653925" y="365760"/>
                </a:cubicBezTo>
                <a:cubicBezTo>
                  <a:pt x="4640294" y="338498"/>
                  <a:pt x="4615215" y="318455"/>
                  <a:pt x="4599061" y="292608"/>
                </a:cubicBezTo>
                <a:cubicBezTo>
                  <a:pt x="4584612" y="269490"/>
                  <a:pt x="4581762" y="238733"/>
                  <a:pt x="4562485" y="219456"/>
                </a:cubicBezTo>
                <a:cubicBezTo>
                  <a:pt x="4473381" y="130352"/>
                  <a:pt x="4478382" y="162511"/>
                  <a:pt x="4397893" y="128016"/>
                </a:cubicBezTo>
                <a:cubicBezTo>
                  <a:pt x="4136008" y="15779"/>
                  <a:pt x="4504466" y="157444"/>
                  <a:pt x="4251589" y="73152"/>
                </a:cubicBezTo>
                <a:cubicBezTo>
                  <a:pt x="4220446" y="62771"/>
                  <a:pt x="4191820" y="45214"/>
                  <a:pt x="4160149" y="36576"/>
                </a:cubicBezTo>
                <a:cubicBezTo>
                  <a:pt x="4124375" y="26819"/>
                  <a:pt x="4086903" y="24921"/>
                  <a:pt x="4050421" y="18288"/>
                </a:cubicBezTo>
                <a:cubicBezTo>
                  <a:pt x="4019839" y="12728"/>
                  <a:pt x="3989461" y="6096"/>
                  <a:pt x="3958981" y="0"/>
                </a:cubicBezTo>
                <a:cubicBezTo>
                  <a:pt x="3776101" y="6096"/>
                  <a:pt x="3592987" y="7219"/>
                  <a:pt x="3410341" y="18288"/>
                </a:cubicBezTo>
                <a:cubicBezTo>
                  <a:pt x="3391099" y="19454"/>
                  <a:pt x="3374013" y="31280"/>
                  <a:pt x="3355477" y="36576"/>
                </a:cubicBezTo>
                <a:cubicBezTo>
                  <a:pt x="3331310" y="43481"/>
                  <a:pt x="3306492" y="47959"/>
                  <a:pt x="3282325" y="54864"/>
                </a:cubicBezTo>
                <a:cubicBezTo>
                  <a:pt x="3263789" y="60160"/>
                  <a:pt x="3245997" y="67856"/>
                  <a:pt x="3227461" y="73152"/>
                </a:cubicBezTo>
                <a:cubicBezTo>
                  <a:pt x="3203294" y="80057"/>
                  <a:pt x="3178476" y="84535"/>
                  <a:pt x="3154309" y="91440"/>
                </a:cubicBezTo>
                <a:cubicBezTo>
                  <a:pt x="3135773" y="96736"/>
                  <a:pt x="3118677" y="108402"/>
                  <a:pt x="3099445" y="109728"/>
                </a:cubicBezTo>
                <a:cubicBezTo>
                  <a:pt x="2941208" y="120641"/>
                  <a:pt x="2782453" y="121920"/>
                  <a:pt x="2623957" y="128016"/>
                </a:cubicBezTo>
                <a:cubicBezTo>
                  <a:pt x="2575189" y="134112"/>
                  <a:pt x="2526008" y="137512"/>
                  <a:pt x="2477653" y="146304"/>
                </a:cubicBezTo>
                <a:cubicBezTo>
                  <a:pt x="2447584" y="151771"/>
                  <a:pt x="2345429" y="196944"/>
                  <a:pt x="2331349" y="201168"/>
                </a:cubicBezTo>
                <a:cubicBezTo>
                  <a:pt x="2273414" y="218549"/>
                  <a:pt x="2223043" y="216637"/>
                  <a:pt x="2166757" y="237744"/>
                </a:cubicBezTo>
                <a:cubicBezTo>
                  <a:pt x="2141231" y="247316"/>
                  <a:pt x="2118517" y="263248"/>
                  <a:pt x="2093605" y="274320"/>
                </a:cubicBezTo>
                <a:cubicBezTo>
                  <a:pt x="2005063" y="313672"/>
                  <a:pt x="2013926" y="307956"/>
                  <a:pt x="1929013" y="329184"/>
                </a:cubicBezTo>
                <a:cubicBezTo>
                  <a:pt x="1910725" y="341376"/>
                  <a:pt x="1894351" y="357102"/>
                  <a:pt x="1874149" y="365760"/>
                </a:cubicBezTo>
                <a:cubicBezTo>
                  <a:pt x="1851047" y="375661"/>
                  <a:pt x="1825643" y="379119"/>
                  <a:pt x="1800997" y="384048"/>
                </a:cubicBezTo>
                <a:cubicBezTo>
                  <a:pt x="1713104" y="401627"/>
                  <a:pt x="1634867" y="409386"/>
                  <a:pt x="1544965" y="420624"/>
                </a:cubicBezTo>
                <a:cubicBezTo>
                  <a:pt x="1362085" y="414528"/>
                  <a:pt x="1178675" y="417532"/>
                  <a:pt x="996325" y="402336"/>
                </a:cubicBezTo>
                <a:cubicBezTo>
                  <a:pt x="820760" y="387706"/>
                  <a:pt x="946947" y="363931"/>
                  <a:pt x="831733" y="347472"/>
                </a:cubicBezTo>
                <a:cubicBezTo>
                  <a:pt x="672946" y="324788"/>
                  <a:pt x="745985" y="337638"/>
                  <a:pt x="612277" y="310896"/>
                </a:cubicBezTo>
                <a:cubicBezTo>
                  <a:pt x="571385" y="321119"/>
                  <a:pt x="456112" y="347950"/>
                  <a:pt x="429397" y="365760"/>
                </a:cubicBezTo>
                <a:cubicBezTo>
                  <a:pt x="392821" y="390144"/>
                  <a:pt x="361372" y="425011"/>
                  <a:pt x="319669" y="438912"/>
                </a:cubicBezTo>
                <a:cubicBezTo>
                  <a:pt x="259022" y="459128"/>
                  <a:pt x="264805" y="437923"/>
                  <a:pt x="264805" y="475488"/>
                </a:cubicBezTo>
                <a:lnTo>
                  <a:pt x="283093" y="47548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52977A-82F4-0B45-B3E3-B3DD315FCD61}"/>
              </a:ext>
            </a:extLst>
          </p:cNvPr>
          <p:cNvSpPr>
            <a:spLocks noChangeArrowheads="1"/>
          </p:cNvSpPr>
          <p:nvPr/>
        </p:nvSpPr>
        <p:spPr bwMode="auto">
          <a:xfrm rot="19409569">
            <a:off x="1759632" y="2848113"/>
            <a:ext cx="3281133" cy="112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space </a:t>
            </a:r>
            <a:b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(with some 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eqns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DF257C-2CAE-8F4F-B37D-04E90438A3EC}"/>
              </a:ext>
            </a:extLst>
          </p:cNvPr>
          <p:cNvSpPr/>
          <p:nvPr/>
        </p:nvSpPr>
        <p:spPr>
          <a:xfrm>
            <a:off x="6824233" y="3969060"/>
            <a:ext cx="188126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A9C2E4-D400-4648-8EB8-20277F60A50C}"/>
              </a:ext>
            </a:extLst>
          </p:cNvPr>
          <p:cNvGrpSpPr/>
          <p:nvPr/>
        </p:nvGrpSpPr>
        <p:grpSpPr>
          <a:xfrm>
            <a:off x="5043807" y="3331584"/>
            <a:ext cx="3560853" cy="1744158"/>
            <a:chOff x="3595032" y="3257892"/>
            <a:chExt cx="3560853" cy="174415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97AAD-71DF-4E46-B6A3-59FF7BD7A3CC}"/>
                </a:ext>
              </a:extLst>
            </p:cNvPr>
            <p:cNvSpPr/>
            <p:nvPr/>
          </p:nvSpPr>
          <p:spPr>
            <a:xfrm>
              <a:off x="4598237" y="3502716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D331CC7-40E3-844D-B9A0-097FCA8DA98D}"/>
                </a:ext>
              </a:extLst>
            </p:cNvPr>
            <p:cNvSpPr/>
            <p:nvPr/>
          </p:nvSpPr>
          <p:spPr>
            <a:xfrm>
              <a:off x="3595032" y="4332324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247499F-4FF4-ED45-9A79-D99D4606517A}"/>
                </a:ext>
              </a:extLst>
            </p:cNvPr>
            <p:cNvSpPr/>
            <p:nvPr/>
          </p:nvSpPr>
          <p:spPr>
            <a:xfrm>
              <a:off x="5356621" y="4786026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271F1DB-F54F-6C43-AB2A-DCE2038EF3D2}"/>
                </a:ext>
              </a:extLst>
            </p:cNvPr>
            <p:cNvSpPr/>
            <p:nvPr/>
          </p:nvSpPr>
          <p:spPr>
            <a:xfrm>
              <a:off x="6911371" y="3257892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17FAA75-DDE5-704E-A59E-02D9D997FF8B}"/>
                </a:ext>
              </a:extLst>
            </p:cNvPr>
            <p:cNvSpPr/>
            <p:nvPr/>
          </p:nvSpPr>
          <p:spPr>
            <a:xfrm>
              <a:off x="6967759" y="4074858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0A1BE6-0B46-6C42-BE1B-37D4EF7376C5}"/>
              </a:ext>
            </a:extLst>
          </p:cNvPr>
          <p:cNvGrpSpPr/>
          <p:nvPr/>
        </p:nvGrpSpPr>
        <p:grpSpPr>
          <a:xfrm>
            <a:off x="5418940" y="3791818"/>
            <a:ext cx="3222276" cy="1339737"/>
            <a:chOff x="3783158" y="3645024"/>
            <a:chExt cx="3222276" cy="133973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0596EBC-BC56-2742-8FD8-B639455EC8D6}"/>
                </a:ext>
              </a:extLst>
            </p:cNvPr>
            <p:cNvSpPr/>
            <p:nvPr/>
          </p:nvSpPr>
          <p:spPr>
            <a:xfrm>
              <a:off x="3783158" y="3645024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2651DC-3342-E44A-914C-B6E23E85E623}"/>
                </a:ext>
              </a:extLst>
            </p:cNvPr>
            <p:cNvSpPr/>
            <p:nvPr/>
          </p:nvSpPr>
          <p:spPr>
            <a:xfrm>
              <a:off x="4410111" y="4254240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991592E-97D5-BB4B-8BDB-7DE2C6EF6795}"/>
                </a:ext>
              </a:extLst>
            </p:cNvPr>
            <p:cNvSpPr/>
            <p:nvPr/>
          </p:nvSpPr>
          <p:spPr>
            <a:xfrm>
              <a:off x="5941850" y="4325460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8FF507-62FE-A64D-A6AD-A657C2FD2B05}"/>
                </a:ext>
              </a:extLst>
            </p:cNvPr>
            <p:cNvSpPr/>
            <p:nvPr/>
          </p:nvSpPr>
          <p:spPr>
            <a:xfrm>
              <a:off x="6817308" y="4768737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92AD6-7879-DE46-98A8-B003439FACFD}"/>
              </a:ext>
            </a:extLst>
          </p:cNvPr>
          <p:cNvGrpSpPr/>
          <p:nvPr/>
        </p:nvGrpSpPr>
        <p:grpSpPr>
          <a:xfrm>
            <a:off x="5854712" y="3543073"/>
            <a:ext cx="2731110" cy="2258655"/>
            <a:chOff x="4330712" y="3543072"/>
            <a:chExt cx="2731110" cy="225865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D152976-0F0E-114D-925C-57242DB34924}"/>
                </a:ext>
              </a:extLst>
            </p:cNvPr>
            <p:cNvSpPr/>
            <p:nvPr/>
          </p:nvSpPr>
          <p:spPr>
            <a:xfrm>
              <a:off x="4330712" y="5036628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6CC7E-FBAE-F24E-9DC7-0B2C4280E958}"/>
                </a:ext>
              </a:extLst>
            </p:cNvPr>
            <p:cNvSpPr/>
            <p:nvPr/>
          </p:nvSpPr>
          <p:spPr>
            <a:xfrm>
              <a:off x="6021249" y="3543072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2AE6F6-CD4A-2846-96DC-8E868C52A77D}"/>
                </a:ext>
              </a:extLst>
            </p:cNvPr>
            <p:cNvSpPr/>
            <p:nvPr/>
          </p:nvSpPr>
          <p:spPr>
            <a:xfrm>
              <a:off x="5927186" y="5053917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98E1BC9-9E8F-A645-9DCE-2D15412CACDF}"/>
                </a:ext>
              </a:extLst>
            </p:cNvPr>
            <p:cNvSpPr/>
            <p:nvPr/>
          </p:nvSpPr>
          <p:spPr>
            <a:xfrm>
              <a:off x="6873696" y="5585703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4184A8-BBAE-1D43-9249-CE87C4B9D742}"/>
              </a:ext>
            </a:extLst>
          </p:cNvPr>
          <p:cNvSpPr>
            <a:spLocks noChangeArrowheads="1"/>
          </p:cNvSpPr>
          <p:nvPr/>
        </p:nvSpPr>
        <p:spPr bwMode="auto">
          <a:xfrm rot="21443385">
            <a:off x="1652867" y="5528455"/>
            <a:ext cx="3207254" cy="58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real solution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137B2-206D-F848-9536-F58E0C193255}"/>
              </a:ext>
            </a:extLst>
          </p:cNvPr>
          <p:cNvCxnSpPr>
            <a:cxnSpLocks/>
          </p:cNvCxnSpPr>
          <p:nvPr/>
        </p:nvCxnSpPr>
        <p:spPr>
          <a:xfrm flipV="1">
            <a:off x="4013649" y="4182871"/>
            <a:ext cx="2810585" cy="140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443385">
                <a:off x="1724889" y="6008515"/>
                <a:ext cx="3207254" cy="588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etc.</a:t>
                </a: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21443385">
                <a:off x="1724889" y="6008515"/>
                <a:ext cx="3207254" cy="588118"/>
              </a:xfrm>
              <a:prstGeom prst="rect">
                <a:avLst/>
              </a:prstGeom>
              <a:blipFill>
                <a:blip r:embed="rId4"/>
                <a:stretch>
                  <a:fillRect t="-1695" b="-678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720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/>
              <p:nvPr/>
            </p:nvSpPr>
            <p:spPr>
              <a:xfrm>
                <a:off x="2366017" y="1484784"/>
                <a:ext cx="7700954" cy="9865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+1)=0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17" y="1484784"/>
                <a:ext cx="7700954" cy="986552"/>
              </a:xfrm>
              <a:prstGeom prst="rect">
                <a:avLst/>
              </a:prstGeom>
              <a:blipFill>
                <a:blip r:embed="rId3"/>
                <a:stretch>
                  <a:fillRect l="-12026" t="-132051" b="-18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6D6D31B-9F30-BE4B-9999-7D7FBC4D1F49}"/>
              </a:ext>
            </a:extLst>
          </p:cNvPr>
          <p:cNvSpPr/>
          <p:nvPr/>
        </p:nvSpPr>
        <p:spPr>
          <a:xfrm>
            <a:off x="4492080" y="2889504"/>
            <a:ext cx="4988297" cy="3145536"/>
          </a:xfrm>
          <a:custGeom>
            <a:avLst/>
            <a:gdLst>
              <a:gd name="connsiteX0" fmla="*/ 264805 w 4988297"/>
              <a:gd name="connsiteY0" fmla="*/ 420624 h 3145536"/>
              <a:gd name="connsiteX1" fmla="*/ 264805 w 4988297"/>
              <a:gd name="connsiteY1" fmla="*/ 420624 h 3145536"/>
              <a:gd name="connsiteX2" fmla="*/ 191653 w 4988297"/>
              <a:gd name="connsiteY2" fmla="*/ 640080 h 3145536"/>
              <a:gd name="connsiteX3" fmla="*/ 173365 w 4988297"/>
              <a:gd name="connsiteY3" fmla="*/ 694944 h 3145536"/>
              <a:gd name="connsiteX4" fmla="*/ 118501 w 4988297"/>
              <a:gd name="connsiteY4" fmla="*/ 804672 h 3145536"/>
              <a:gd name="connsiteX5" fmla="*/ 81925 w 4988297"/>
              <a:gd name="connsiteY5" fmla="*/ 859536 h 3145536"/>
              <a:gd name="connsiteX6" fmla="*/ 27061 w 4988297"/>
              <a:gd name="connsiteY6" fmla="*/ 1042416 h 3145536"/>
              <a:gd name="connsiteX7" fmla="*/ 27061 w 4988297"/>
              <a:gd name="connsiteY7" fmla="*/ 1901952 h 3145536"/>
              <a:gd name="connsiteX8" fmla="*/ 45349 w 4988297"/>
              <a:gd name="connsiteY8" fmla="*/ 1993392 h 3145536"/>
              <a:gd name="connsiteX9" fmla="*/ 209941 w 4988297"/>
              <a:gd name="connsiteY9" fmla="*/ 2249424 h 3145536"/>
              <a:gd name="connsiteX10" fmla="*/ 319669 w 4988297"/>
              <a:gd name="connsiteY10" fmla="*/ 2377440 h 3145536"/>
              <a:gd name="connsiteX11" fmla="*/ 447685 w 4988297"/>
              <a:gd name="connsiteY11" fmla="*/ 2468880 h 3145536"/>
              <a:gd name="connsiteX12" fmla="*/ 502549 w 4988297"/>
              <a:gd name="connsiteY12" fmla="*/ 2487168 h 3145536"/>
              <a:gd name="connsiteX13" fmla="*/ 557413 w 4988297"/>
              <a:gd name="connsiteY13" fmla="*/ 2523744 h 3145536"/>
              <a:gd name="connsiteX14" fmla="*/ 667141 w 4988297"/>
              <a:gd name="connsiteY14" fmla="*/ 2542032 h 3145536"/>
              <a:gd name="connsiteX15" fmla="*/ 740293 w 4988297"/>
              <a:gd name="connsiteY15" fmla="*/ 2578608 h 3145536"/>
              <a:gd name="connsiteX16" fmla="*/ 904885 w 4988297"/>
              <a:gd name="connsiteY16" fmla="*/ 2651760 h 3145536"/>
              <a:gd name="connsiteX17" fmla="*/ 1051189 w 4988297"/>
              <a:gd name="connsiteY17" fmla="*/ 2761488 h 3145536"/>
              <a:gd name="connsiteX18" fmla="*/ 1160917 w 4988297"/>
              <a:gd name="connsiteY18" fmla="*/ 2834640 h 3145536"/>
              <a:gd name="connsiteX19" fmla="*/ 1215781 w 4988297"/>
              <a:gd name="connsiteY19" fmla="*/ 2871216 h 3145536"/>
              <a:gd name="connsiteX20" fmla="*/ 1362085 w 4988297"/>
              <a:gd name="connsiteY20" fmla="*/ 2944368 h 3145536"/>
              <a:gd name="connsiteX21" fmla="*/ 1490101 w 4988297"/>
              <a:gd name="connsiteY21" fmla="*/ 2962656 h 3145536"/>
              <a:gd name="connsiteX22" fmla="*/ 1800997 w 4988297"/>
              <a:gd name="connsiteY22" fmla="*/ 3017520 h 3145536"/>
              <a:gd name="connsiteX23" fmla="*/ 1965589 w 4988297"/>
              <a:gd name="connsiteY23" fmla="*/ 3035808 h 3145536"/>
              <a:gd name="connsiteX24" fmla="*/ 2331349 w 4988297"/>
              <a:gd name="connsiteY24" fmla="*/ 3017520 h 3145536"/>
              <a:gd name="connsiteX25" fmla="*/ 2459365 w 4988297"/>
              <a:gd name="connsiteY25" fmla="*/ 2999232 h 3145536"/>
              <a:gd name="connsiteX26" fmla="*/ 2623957 w 4988297"/>
              <a:gd name="connsiteY26" fmla="*/ 2980944 h 3145536"/>
              <a:gd name="connsiteX27" fmla="*/ 3282325 w 4988297"/>
              <a:gd name="connsiteY27" fmla="*/ 3017520 h 3145536"/>
              <a:gd name="connsiteX28" fmla="*/ 3355477 w 4988297"/>
              <a:gd name="connsiteY28" fmla="*/ 3054096 h 3145536"/>
              <a:gd name="connsiteX29" fmla="*/ 3428629 w 4988297"/>
              <a:gd name="connsiteY29" fmla="*/ 3072384 h 3145536"/>
              <a:gd name="connsiteX30" fmla="*/ 3483493 w 4988297"/>
              <a:gd name="connsiteY30" fmla="*/ 3108960 h 3145536"/>
              <a:gd name="connsiteX31" fmla="*/ 3611509 w 4988297"/>
              <a:gd name="connsiteY31" fmla="*/ 3145536 h 3145536"/>
              <a:gd name="connsiteX32" fmla="*/ 3885829 w 4988297"/>
              <a:gd name="connsiteY32" fmla="*/ 3108960 h 3145536"/>
              <a:gd name="connsiteX33" fmla="*/ 4050421 w 4988297"/>
              <a:gd name="connsiteY33" fmla="*/ 3017520 h 3145536"/>
              <a:gd name="connsiteX34" fmla="*/ 4105285 w 4988297"/>
              <a:gd name="connsiteY34" fmla="*/ 2962656 h 3145536"/>
              <a:gd name="connsiteX35" fmla="*/ 4251589 w 4988297"/>
              <a:gd name="connsiteY35" fmla="*/ 2852928 h 3145536"/>
              <a:gd name="connsiteX36" fmla="*/ 4306453 w 4988297"/>
              <a:gd name="connsiteY36" fmla="*/ 2798064 h 3145536"/>
              <a:gd name="connsiteX37" fmla="*/ 4397893 w 4988297"/>
              <a:gd name="connsiteY37" fmla="*/ 2743200 h 3145536"/>
              <a:gd name="connsiteX38" fmla="*/ 4507621 w 4988297"/>
              <a:gd name="connsiteY38" fmla="*/ 2670048 h 3145536"/>
              <a:gd name="connsiteX39" fmla="*/ 4544197 w 4988297"/>
              <a:gd name="connsiteY39" fmla="*/ 2615184 h 3145536"/>
              <a:gd name="connsiteX40" fmla="*/ 4599061 w 4988297"/>
              <a:gd name="connsiteY40" fmla="*/ 2578608 h 3145536"/>
              <a:gd name="connsiteX41" fmla="*/ 4672213 w 4988297"/>
              <a:gd name="connsiteY41" fmla="*/ 2505456 h 3145536"/>
              <a:gd name="connsiteX42" fmla="*/ 4781941 w 4988297"/>
              <a:gd name="connsiteY42" fmla="*/ 2395728 h 3145536"/>
              <a:gd name="connsiteX43" fmla="*/ 4836805 w 4988297"/>
              <a:gd name="connsiteY43" fmla="*/ 2286000 h 3145536"/>
              <a:gd name="connsiteX44" fmla="*/ 4873381 w 4988297"/>
              <a:gd name="connsiteY44" fmla="*/ 2231136 h 3145536"/>
              <a:gd name="connsiteX45" fmla="*/ 4909957 w 4988297"/>
              <a:gd name="connsiteY45" fmla="*/ 2103120 h 3145536"/>
              <a:gd name="connsiteX46" fmla="*/ 4946533 w 4988297"/>
              <a:gd name="connsiteY46" fmla="*/ 1938528 h 3145536"/>
              <a:gd name="connsiteX47" fmla="*/ 4964821 w 4988297"/>
              <a:gd name="connsiteY47" fmla="*/ 1719072 h 3145536"/>
              <a:gd name="connsiteX48" fmla="*/ 4983109 w 4988297"/>
              <a:gd name="connsiteY48" fmla="*/ 1572768 h 3145536"/>
              <a:gd name="connsiteX49" fmla="*/ 4946533 w 4988297"/>
              <a:gd name="connsiteY49" fmla="*/ 1078992 h 3145536"/>
              <a:gd name="connsiteX50" fmla="*/ 4891669 w 4988297"/>
              <a:gd name="connsiteY50" fmla="*/ 786384 h 3145536"/>
              <a:gd name="connsiteX51" fmla="*/ 4781941 w 4988297"/>
              <a:gd name="connsiteY51" fmla="*/ 621792 h 3145536"/>
              <a:gd name="connsiteX52" fmla="*/ 4745365 w 4988297"/>
              <a:gd name="connsiteY52" fmla="*/ 566928 h 3145536"/>
              <a:gd name="connsiteX53" fmla="*/ 4708789 w 4988297"/>
              <a:gd name="connsiteY53" fmla="*/ 512064 h 3145536"/>
              <a:gd name="connsiteX54" fmla="*/ 4672213 w 4988297"/>
              <a:gd name="connsiteY54" fmla="*/ 438912 h 3145536"/>
              <a:gd name="connsiteX55" fmla="*/ 4653925 w 4988297"/>
              <a:gd name="connsiteY55" fmla="*/ 365760 h 3145536"/>
              <a:gd name="connsiteX56" fmla="*/ 4599061 w 4988297"/>
              <a:gd name="connsiteY56" fmla="*/ 292608 h 3145536"/>
              <a:gd name="connsiteX57" fmla="*/ 4562485 w 4988297"/>
              <a:gd name="connsiteY57" fmla="*/ 219456 h 3145536"/>
              <a:gd name="connsiteX58" fmla="*/ 4397893 w 4988297"/>
              <a:gd name="connsiteY58" fmla="*/ 128016 h 3145536"/>
              <a:gd name="connsiteX59" fmla="*/ 4251589 w 4988297"/>
              <a:gd name="connsiteY59" fmla="*/ 73152 h 3145536"/>
              <a:gd name="connsiteX60" fmla="*/ 4160149 w 4988297"/>
              <a:gd name="connsiteY60" fmla="*/ 36576 h 3145536"/>
              <a:gd name="connsiteX61" fmla="*/ 4050421 w 4988297"/>
              <a:gd name="connsiteY61" fmla="*/ 18288 h 3145536"/>
              <a:gd name="connsiteX62" fmla="*/ 3958981 w 4988297"/>
              <a:gd name="connsiteY62" fmla="*/ 0 h 3145536"/>
              <a:gd name="connsiteX63" fmla="*/ 3410341 w 4988297"/>
              <a:gd name="connsiteY63" fmla="*/ 18288 h 3145536"/>
              <a:gd name="connsiteX64" fmla="*/ 3355477 w 4988297"/>
              <a:gd name="connsiteY64" fmla="*/ 36576 h 3145536"/>
              <a:gd name="connsiteX65" fmla="*/ 3282325 w 4988297"/>
              <a:gd name="connsiteY65" fmla="*/ 54864 h 3145536"/>
              <a:gd name="connsiteX66" fmla="*/ 3227461 w 4988297"/>
              <a:gd name="connsiteY66" fmla="*/ 73152 h 3145536"/>
              <a:gd name="connsiteX67" fmla="*/ 3154309 w 4988297"/>
              <a:gd name="connsiteY67" fmla="*/ 91440 h 3145536"/>
              <a:gd name="connsiteX68" fmla="*/ 3099445 w 4988297"/>
              <a:gd name="connsiteY68" fmla="*/ 109728 h 3145536"/>
              <a:gd name="connsiteX69" fmla="*/ 2623957 w 4988297"/>
              <a:gd name="connsiteY69" fmla="*/ 128016 h 3145536"/>
              <a:gd name="connsiteX70" fmla="*/ 2477653 w 4988297"/>
              <a:gd name="connsiteY70" fmla="*/ 146304 h 3145536"/>
              <a:gd name="connsiteX71" fmla="*/ 2331349 w 4988297"/>
              <a:gd name="connsiteY71" fmla="*/ 201168 h 3145536"/>
              <a:gd name="connsiteX72" fmla="*/ 2166757 w 4988297"/>
              <a:gd name="connsiteY72" fmla="*/ 237744 h 3145536"/>
              <a:gd name="connsiteX73" fmla="*/ 2093605 w 4988297"/>
              <a:gd name="connsiteY73" fmla="*/ 274320 h 3145536"/>
              <a:gd name="connsiteX74" fmla="*/ 1929013 w 4988297"/>
              <a:gd name="connsiteY74" fmla="*/ 329184 h 3145536"/>
              <a:gd name="connsiteX75" fmla="*/ 1874149 w 4988297"/>
              <a:gd name="connsiteY75" fmla="*/ 365760 h 3145536"/>
              <a:gd name="connsiteX76" fmla="*/ 1800997 w 4988297"/>
              <a:gd name="connsiteY76" fmla="*/ 384048 h 3145536"/>
              <a:gd name="connsiteX77" fmla="*/ 1544965 w 4988297"/>
              <a:gd name="connsiteY77" fmla="*/ 420624 h 3145536"/>
              <a:gd name="connsiteX78" fmla="*/ 996325 w 4988297"/>
              <a:gd name="connsiteY78" fmla="*/ 402336 h 3145536"/>
              <a:gd name="connsiteX79" fmla="*/ 831733 w 4988297"/>
              <a:gd name="connsiteY79" fmla="*/ 347472 h 3145536"/>
              <a:gd name="connsiteX80" fmla="*/ 612277 w 4988297"/>
              <a:gd name="connsiteY80" fmla="*/ 310896 h 3145536"/>
              <a:gd name="connsiteX81" fmla="*/ 429397 w 4988297"/>
              <a:gd name="connsiteY81" fmla="*/ 365760 h 3145536"/>
              <a:gd name="connsiteX82" fmla="*/ 319669 w 4988297"/>
              <a:gd name="connsiteY82" fmla="*/ 438912 h 3145536"/>
              <a:gd name="connsiteX83" fmla="*/ 264805 w 4988297"/>
              <a:gd name="connsiteY83" fmla="*/ 475488 h 3145536"/>
              <a:gd name="connsiteX84" fmla="*/ 283093 w 4988297"/>
              <a:gd name="connsiteY84" fmla="*/ 475488 h 314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988297" h="3145536">
                <a:moveTo>
                  <a:pt x="264805" y="420624"/>
                </a:moveTo>
                <a:lnTo>
                  <a:pt x="264805" y="420624"/>
                </a:lnTo>
                <a:lnTo>
                  <a:pt x="191653" y="640080"/>
                </a:lnTo>
                <a:cubicBezTo>
                  <a:pt x="185557" y="658368"/>
                  <a:pt x="184058" y="678904"/>
                  <a:pt x="173365" y="694944"/>
                </a:cubicBezTo>
                <a:cubicBezTo>
                  <a:pt x="68543" y="852177"/>
                  <a:pt x="194217" y="653241"/>
                  <a:pt x="118501" y="804672"/>
                </a:cubicBezTo>
                <a:cubicBezTo>
                  <a:pt x="108671" y="824331"/>
                  <a:pt x="90852" y="839451"/>
                  <a:pt x="81925" y="859536"/>
                </a:cubicBezTo>
                <a:cubicBezTo>
                  <a:pt x="56483" y="916781"/>
                  <a:pt x="42260" y="981620"/>
                  <a:pt x="27061" y="1042416"/>
                </a:cubicBezTo>
                <a:cubicBezTo>
                  <a:pt x="-14273" y="1414423"/>
                  <a:pt x="-3358" y="1247937"/>
                  <a:pt x="27061" y="1901952"/>
                </a:cubicBezTo>
                <a:cubicBezTo>
                  <a:pt x="28505" y="1933002"/>
                  <a:pt x="33805" y="1964532"/>
                  <a:pt x="45349" y="1993392"/>
                </a:cubicBezTo>
                <a:cubicBezTo>
                  <a:pt x="138086" y="2225234"/>
                  <a:pt x="95743" y="2118912"/>
                  <a:pt x="209941" y="2249424"/>
                </a:cubicBezTo>
                <a:cubicBezTo>
                  <a:pt x="282215" y="2332023"/>
                  <a:pt x="241647" y="2310564"/>
                  <a:pt x="319669" y="2377440"/>
                </a:cubicBezTo>
                <a:cubicBezTo>
                  <a:pt x="331266" y="2387381"/>
                  <a:pt x="424527" y="2457301"/>
                  <a:pt x="447685" y="2468880"/>
                </a:cubicBezTo>
                <a:cubicBezTo>
                  <a:pt x="464927" y="2477501"/>
                  <a:pt x="485307" y="2478547"/>
                  <a:pt x="502549" y="2487168"/>
                </a:cubicBezTo>
                <a:cubicBezTo>
                  <a:pt x="522208" y="2496998"/>
                  <a:pt x="536561" y="2516793"/>
                  <a:pt x="557413" y="2523744"/>
                </a:cubicBezTo>
                <a:cubicBezTo>
                  <a:pt x="592591" y="2535470"/>
                  <a:pt x="630565" y="2535936"/>
                  <a:pt x="667141" y="2542032"/>
                </a:cubicBezTo>
                <a:cubicBezTo>
                  <a:pt x="691525" y="2554224"/>
                  <a:pt x="715381" y="2567536"/>
                  <a:pt x="740293" y="2578608"/>
                </a:cubicBezTo>
                <a:cubicBezTo>
                  <a:pt x="787813" y="2599728"/>
                  <a:pt x="859865" y="2621747"/>
                  <a:pt x="904885" y="2651760"/>
                </a:cubicBezTo>
                <a:cubicBezTo>
                  <a:pt x="955607" y="2685575"/>
                  <a:pt x="1000467" y="2727673"/>
                  <a:pt x="1051189" y="2761488"/>
                </a:cubicBezTo>
                <a:lnTo>
                  <a:pt x="1160917" y="2834640"/>
                </a:lnTo>
                <a:cubicBezTo>
                  <a:pt x="1179205" y="2846832"/>
                  <a:pt x="1196122" y="2861386"/>
                  <a:pt x="1215781" y="2871216"/>
                </a:cubicBezTo>
                <a:cubicBezTo>
                  <a:pt x="1264549" y="2895600"/>
                  <a:pt x="1308109" y="2936657"/>
                  <a:pt x="1362085" y="2944368"/>
                </a:cubicBezTo>
                <a:lnTo>
                  <a:pt x="1490101" y="2962656"/>
                </a:lnTo>
                <a:cubicBezTo>
                  <a:pt x="1617963" y="3005277"/>
                  <a:pt x="1565184" y="2991319"/>
                  <a:pt x="1800997" y="3017520"/>
                </a:cubicBezTo>
                <a:lnTo>
                  <a:pt x="1965589" y="3035808"/>
                </a:lnTo>
                <a:cubicBezTo>
                  <a:pt x="2087509" y="3029712"/>
                  <a:pt x="2209610" y="3026538"/>
                  <a:pt x="2331349" y="3017520"/>
                </a:cubicBezTo>
                <a:cubicBezTo>
                  <a:pt x="2374336" y="3014336"/>
                  <a:pt x="2416593" y="3004579"/>
                  <a:pt x="2459365" y="2999232"/>
                </a:cubicBezTo>
                <a:cubicBezTo>
                  <a:pt x="2514140" y="2992385"/>
                  <a:pt x="2569093" y="2987040"/>
                  <a:pt x="2623957" y="2980944"/>
                </a:cubicBezTo>
                <a:cubicBezTo>
                  <a:pt x="2843413" y="2993136"/>
                  <a:pt x="3063621" y="2995650"/>
                  <a:pt x="3282325" y="3017520"/>
                </a:cubicBezTo>
                <a:cubicBezTo>
                  <a:pt x="3309452" y="3020233"/>
                  <a:pt x="3329951" y="3044524"/>
                  <a:pt x="3355477" y="3054096"/>
                </a:cubicBezTo>
                <a:cubicBezTo>
                  <a:pt x="3379011" y="3062921"/>
                  <a:pt x="3404245" y="3066288"/>
                  <a:pt x="3428629" y="3072384"/>
                </a:cubicBezTo>
                <a:cubicBezTo>
                  <a:pt x="3446917" y="3084576"/>
                  <a:pt x="3463834" y="3099130"/>
                  <a:pt x="3483493" y="3108960"/>
                </a:cubicBezTo>
                <a:cubicBezTo>
                  <a:pt x="3509729" y="3122078"/>
                  <a:pt x="3588071" y="3139676"/>
                  <a:pt x="3611509" y="3145536"/>
                </a:cubicBezTo>
                <a:cubicBezTo>
                  <a:pt x="3657685" y="3141338"/>
                  <a:pt x="3814556" y="3137469"/>
                  <a:pt x="3885829" y="3108960"/>
                </a:cubicBezTo>
                <a:cubicBezTo>
                  <a:pt x="3921750" y="3094592"/>
                  <a:pt x="4011768" y="3049730"/>
                  <a:pt x="4050421" y="3017520"/>
                </a:cubicBezTo>
                <a:cubicBezTo>
                  <a:pt x="4070290" y="3000963"/>
                  <a:pt x="4085268" y="2979034"/>
                  <a:pt x="4105285" y="2962656"/>
                </a:cubicBezTo>
                <a:cubicBezTo>
                  <a:pt x="4152465" y="2924054"/>
                  <a:pt x="4208484" y="2896033"/>
                  <a:pt x="4251589" y="2852928"/>
                </a:cubicBezTo>
                <a:cubicBezTo>
                  <a:pt x="4269877" y="2834640"/>
                  <a:pt x="4285762" y="2813582"/>
                  <a:pt x="4306453" y="2798064"/>
                </a:cubicBezTo>
                <a:cubicBezTo>
                  <a:pt x="4334889" y="2776737"/>
                  <a:pt x="4367905" y="2762283"/>
                  <a:pt x="4397893" y="2743200"/>
                </a:cubicBezTo>
                <a:cubicBezTo>
                  <a:pt x="4434979" y="2719600"/>
                  <a:pt x="4471045" y="2694432"/>
                  <a:pt x="4507621" y="2670048"/>
                </a:cubicBezTo>
                <a:cubicBezTo>
                  <a:pt x="4519813" y="2651760"/>
                  <a:pt x="4528655" y="2630726"/>
                  <a:pt x="4544197" y="2615184"/>
                </a:cubicBezTo>
                <a:cubicBezTo>
                  <a:pt x="4559739" y="2599642"/>
                  <a:pt x="4582373" y="2592912"/>
                  <a:pt x="4599061" y="2578608"/>
                </a:cubicBezTo>
                <a:cubicBezTo>
                  <a:pt x="4625243" y="2556166"/>
                  <a:pt x="4649505" y="2531408"/>
                  <a:pt x="4672213" y="2505456"/>
                </a:cubicBezTo>
                <a:cubicBezTo>
                  <a:pt x="4767485" y="2396573"/>
                  <a:pt x="4682087" y="2462297"/>
                  <a:pt x="4781941" y="2395728"/>
                </a:cubicBezTo>
                <a:cubicBezTo>
                  <a:pt x="4886763" y="2238495"/>
                  <a:pt x="4761089" y="2437431"/>
                  <a:pt x="4836805" y="2286000"/>
                </a:cubicBezTo>
                <a:cubicBezTo>
                  <a:pt x="4846635" y="2266341"/>
                  <a:pt x="4863551" y="2250795"/>
                  <a:pt x="4873381" y="2231136"/>
                </a:cubicBezTo>
                <a:cubicBezTo>
                  <a:pt x="4885600" y="2206697"/>
                  <a:pt x="4905269" y="2124214"/>
                  <a:pt x="4909957" y="2103120"/>
                </a:cubicBezTo>
                <a:cubicBezTo>
                  <a:pt x="4956392" y="1894165"/>
                  <a:pt x="4901932" y="2116930"/>
                  <a:pt x="4946533" y="1938528"/>
                </a:cubicBezTo>
                <a:cubicBezTo>
                  <a:pt x="4952629" y="1865376"/>
                  <a:pt x="4957517" y="1792113"/>
                  <a:pt x="4964821" y="1719072"/>
                </a:cubicBezTo>
                <a:cubicBezTo>
                  <a:pt x="4969711" y="1670168"/>
                  <a:pt x="4983109" y="1621916"/>
                  <a:pt x="4983109" y="1572768"/>
                </a:cubicBezTo>
                <a:cubicBezTo>
                  <a:pt x="4983109" y="1171867"/>
                  <a:pt x="5008613" y="1265233"/>
                  <a:pt x="4946533" y="1078992"/>
                </a:cubicBezTo>
                <a:cubicBezTo>
                  <a:pt x="4940246" y="1028697"/>
                  <a:pt x="4921513" y="831150"/>
                  <a:pt x="4891669" y="786384"/>
                </a:cubicBezTo>
                <a:lnTo>
                  <a:pt x="4781941" y="621792"/>
                </a:lnTo>
                <a:lnTo>
                  <a:pt x="4745365" y="566928"/>
                </a:lnTo>
                <a:cubicBezTo>
                  <a:pt x="4733173" y="548640"/>
                  <a:pt x="4718619" y="531723"/>
                  <a:pt x="4708789" y="512064"/>
                </a:cubicBezTo>
                <a:cubicBezTo>
                  <a:pt x="4696597" y="487680"/>
                  <a:pt x="4681785" y="464438"/>
                  <a:pt x="4672213" y="438912"/>
                </a:cubicBezTo>
                <a:cubicBezTo>
                  <a:pt x="4663388" y="415378"/>
                  <a:pt x="4665165" y="388241"/>
                  <a:pt x="4653925" y="365760"/>
                </a:cubicBezTo>
                <a:cubicBezTo>
                  <a:pt x="4640294" y="338498"/>
                  <a:pt x="4615215" y="318455"/>
                  <a:pt x="4599061" y="292608"/>
                </a:cubicBezTo>
                <a:cubicBezTo>
                  <a:pt x="4584612" y="269490"/>
                  <a:pt x="4581762" y="238733"/>
                  <a:pt x="4562485" y="219456"/>
                </a:cubicBezTo>
                <a:cubicBezTo>
                  <a:pt x="4473381" y="130352"/>
                  <a:pt x="4478382" y="162511"/>
                  <a:pt x="4397893" y="128016"/>
                </a:cubicBezTo>
                <a:cubicBezTo>
                  <a:pt x="4136008" y="15779"/>
                  <a:pt x="4504466" y="157444"/>
                  <a:pt x="4251589" y="73152"/>
                </a:cubicBezTo>
                <a:cubicBezTo>
                  <a:pt x="4220446" y="62771"/>
                  <a:pt x="4191820" y="45214"/>
                  <a:pt x="4160149" y="36576"/>
                </a:cubicBezTo>
                <a:cubicBezTo>
                  <a:pt x="4124375" y="26819"/>
                  <a:pt x="4086903" y="24921"/>
                  <a:pt x="4050421" y="18288"/>
                </a:cubicBezTo>
                <a:cubicBezTo>
                  <a:pt x="4019839" y="12728"/>
                  <a:pt x="3989461" y="6096"/>
                  <a:pt x="3958981" y="0"/>
                </a:cubicBezTo>
                <a:cubicBezTo>
                  <a:pt x="3776101" y="6096"/>
                  <a:pt x="3592987" y="7219"/>
                  <a:pt x="3410341" y="18288"/>
                </a:cubicBezTo>
                <a:cubicBezTo>
                  <a:pt x="3391099" y="19454"/>
                  <a:pt x="3374013" y="31280"/>
                  <a:pt x="3355477" y="36576"/>
                </a:cubicBezTo>
                <a:cubicBezTo>
                  <a:pt x="3331310" y="43481"/>
                  <a:pt x="3306492" y="47959"/>
                  <a:pt x="3282325" y="54864"/>
                </a:cubicBezTo>
                <a:cubicBezTo>
                  <a:pt x="3263789" y="60160"/>
                  <a:pt x="3245997" y="67856"/>
                  <a:pt x="3227461" y="73152"/>
                </a:cubicBezTo>
                <a:cubicBezTo>
                  <a:pt x="3203294" y="80057"/>
                  <a:pt x="3178476" y="84535"/>
                  <a:pt x="3154309" y="91440"/>
                </a:cubicBezTo>
                <a:cubicBezTo>
                  <a:pt x="3135773" y="96736"/>
                  <a:pt x="3118677" y="108402"/>
                  <a:pt x="3099445" y="109728"/>
                </a:cubicBezTo>
                <a:cubicBezTo>
                  <a:pt x="2941208" y="120641"/>
                  <a:pt x="2782453" y="121920"/>
                  <a:pt x="2623957" y="128016"/>
                </a:cubicBezTo>
                <a:cubicBezTo>
                  <a:pt x="2575189" y="134112"/>
                  <a:pt x="2526008" y="137512"/>
                  <a:pt x="2477653" y="146304"/>
                </a:cubicBezTo>
                <a:cubicBezTo>
                  <a:pt x="2447584" y="151771"/>
                  <a:pt x="2345429" y="196944"/>
                  <a:pt x="2331349" y="201168"/>
                </a:cubicBezTo>
                <a:cubicBezTo>
                  <a:pt x="2273414" y="218549"/>
                  <a:pt x="2223043" y="216637"/>
                  <a:pt x="2166757" y="237744"/>
                </a:cubicBezTo>
                <a:cubicBezTo>
                  <a:pt x="2141231" y="247316"/>
                  <a:pt x="2118517" y="263248"/>
                  <a:pt x="2093605" y="274320"/>
                </a:cubicBezTo>
                <a:cubicBezTo>
                  <a:pt x="2005063" y="313672"/>
                  <a:pt x="2013926" y="307956"/>
                  <a:pt x="1929013" y="329184"/>
                </a:cubicBezTo>
                <a:cubicBezTo>
                  <a:pt x="1910725" y="341376"/>
                  <a:pt x="1894351" y="357102"/>
                  <a:pt x="1874149" y="365760"/>
                </a:cubicBezTo>
                <a:cubicBezTo>
                  <a:pt x="1851047" y="375661"/>
                  <a:pt x="1825643" y="379119"/>
                  <a:pt x="1800997" y="384048"/>
                </a:cubicBezTo>
                <a:cubicBezTo>
                  <a:pt x="1713104" y="401627"/>
                  <a:pt x="1634867" y="409386"/>
                  <a:pt x="1544965" y="420624"/>
                </a:cubicBezTo>
                <a:cubicBezTo>
                  <a:pt x="1362085" y="414528"/>
                  <a:pt x="1178675" y="417532"/>
                  <a:pt x="996325" y="402336"/>
                </a:cubicBezTo>
                <a:cubicBezTo>
                  <a:pt x="820760" y="387706"/>
                  <a:pt x="946947" y="363931"/>
                  <a:pt x="831733" y="347472"/>
                </a:cubicBezTo>
                <a:cubicBezTo>
                  <a:pt x="672946" y="324788"/>
                  <a:pt x="745985" y="337638"/>
                  <a:pt x="612277" y="310896"/>
                </a:cubicBezTo>
                <a:cubicBezTo>
                  <a:pt x="571385" y="321119"/>
                  <a:pt x="456112" y="347950"/>
                  <a:pt x="429397" y="365760"/>
                </a:cubicBezTo>
                <a:cubicBezTo>
                  <a:pt x="392821" y="390144"/>
                  <a:pt x="361372" y="425011"/>
                  <a:pt x="319669" y="438912"/>
                </a:cubicBezTo>
                <a:cubicBezTo>
                  <a:pt x="259022" y="459128"/>
                  <a:pt x="264805" y="437923"/>
                  <a:pt x="264805" y="475488"/>
                </a:cubicBezTo>
                <a:lnTo>
                  <a:pt x="283093" y="47548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52977A-82F4-0B45-B3E3-B3DD315FCD61}"/>
              </a:ext>
            </a:extLst>
          </p:cNvPr>
          <p:cNvSpPr>
            <a:spLocks noChangeArrowheads="1"/>
          </p:cNvSpPr>
          <p:nvPr/>
        </p:nvSpPr>
        <p:spPr bwMode="auto">
          <a:xfrm rot="19409569">
            <a:off x="1759632" y="2848113"/>
            <a:ext cx="3281133" cy="112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space </a:t>
            </a:r>
            <a:b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(with more 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eqns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DF257C-2CAE-8F4F-B37D-04E90438A3EC}"/>
              </a:ext>
            </a:extLst>
          </p:cNvPr>
          <p:cNvSpPr/>
          <p:nvPr/>
        </p:nvSpPr>
        <p:spPr>
          <a:xfrm>
            <a:off x="6824233" y="3969060"/>
            <a:ext cx="188126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0A1BE6-0B46-6C42-BE1B-37D4EF7376C5}"/>
              </a:ext>
            </a:extLst>
          </p:cNvPr>
          <p:cNvGrpSpPr/>
          <p:nvPr/>
        </p:nvGrpSpPr>
        <p:grpSpPr>
          <a:xfrm>
            <a:off x="5418940" y="3791818"/>
            <a:ext cx="3222276" cy="1339737"/>
            <a:chOff x="3783158" y="3645024"/>
            <a:chExt cx="3222276" cy="133973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0596EBC-BC56-2742-8FD8-B639455EC8D6}"/>
                </a:ext>
              </a:extLst>
            </p:cNvPr>
            <p:cNvSpPr/>
            <p:nvPr/>
          </p:nvSpPr>
          <p:spPr>
            <a:xfrm>
              <a:off x="3783158" y="3645024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2651DC-3342-E44A-914C-B6E23E85E623}"/>
                </a:ext>
              </a:extLst>
            </p:cNvPr>
            <p:cNvSpPr/>
            <p:nvPr/>
          </p:nvSpPr>
          <p:spPr>
            <a:xfrm>
              <a:off x="4410111" y="4254240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991592E-97D5-BB4B-8BDB-7DE2C6EF6795}"/>
                </a:ext>
              </a:extLst>
            </p:cNvPr>
            <p:cNvSpPr/>
            <p:nvPr/>
          </p:nvSpPr>
          <p:spPr>
            <a:xfrm>
              <a:off x="5941850" y="4325460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8FF507-62FE-A64D-A6AD-A657C2FD2B05}"/>
                </a:ext>
              </a:extLst>
            </p:cNvPr>
            <p:cNvSpPr/>
            <p:nvPr/>
          </p:nvSpPr>
          <p:spPr>
            <a:xfrm>
              <a:off x="6817308" y="4768737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92AD6-7879-DE46-98A8-B003439FACFD}"/>
              </a:ext>
            </a:extLst>
          </p:cNvPr>
          <p:cNvGrpSpPr/>
          <p:nvPr/>
        </p:nvGrpSpPr>
        <p:grpSpPr>
          <a:xfrm>
            <a:off x="5854712" y="3543073"/>
            <a:ext cx="2731110" cy="2258655"/>
            <a:chOff x="4330712" y="3543072"/>
            <a:chExt cx="2731110" cy="225865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D152976-0F0E-114D-925C-57242DB34924}"/>
                </a:ext>
              </a:extLst>
            </p:cNvPr>
            <p:cNvSpPr/>
            <p:nvPr/>
          </p:nvSpPr>
          <p:spPr>
            <a:xfrm>
              <a:off x="4330712" y="5036628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6CC7E-FBAE-F24E-9DC7-0B2C4280E958}"/>
                </a:ext>
              </a:extLst>
            </p:cNvPr>
            <p:cNvSpPr/>
            <p:nvPr/>
          </p:nvSpPr>
          <p:spPr>
            <a:xfrm>
              <a:off x="6021249" y="3543072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2AE6F6-CD4A-2846-96DC-8E868C52A77D}"/>
                </a:ext>
              </a:extLst>
            </p:cNvPr>
            <p:cNvSpPr/>
            <p:nvPr/>
          </p:nvSpPr>
          <p:spPr>
            <a:xfrm>
              <a:off x="5927186" y="5053917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98E1BC9-9E8F-A645-9DCE-2D15412CACDF}"/>
                </a:ext>
              </a:extLst>
            </p:cNvPr>
            <p:cNvSpPr/>
            <p:nvPr/>
          </p:nvSpPr>
          <p:spPr>
            <a:xfrm>
              <a:off x="6873696" y="5585703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4184A8-BBAE-1D43-9249-CE87C4B9D742}"/>
              </a:ext>
            </a:extLst>
          </p:cNvPr>
          <p:cNvSpPr>
            <a:spLocks noChangeArrowheads="1"/>
          </p:cNvSpPr>
          <p:nvPr/>
        </p:nvSpPr>
        <p:spPr bwMode="auto">
          <a:xfrm rot="21443385">
            <a:off x="1652867" y="5528455"/>
            <a:ext cx="3207254" cy="58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real solution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137B2-206D-F848-9536-F58E0C193255}"/>
              </a:ext>
            </a:extLst>
          </p:cNvPr>
          <p:cNvCxnSpPr>
            <a:cxnSpLocks/>
          </p:cNvCxnSpPr>
          <p:nvPr/>
        </p:nvCxnSpPr>
        <p:spPr>
          <a:xfrm flipV="1">
            <a:off x="4013649" y="4182871"/>
            <a:ext cx="2810585" cy="140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443385">
                <a:off x="1724889" y="6008515"/>
                <a:ext cx="3207254" cy="588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etc.</a:t>
                </a: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21443385">
                <a:off x="1724889" y="6008515"/>
                <a:ext cx="3207254" cy="588118"/>
              </a:xfrm>
              <a:prstGeom prst="rect">
                <a:avLst/>
              </a:prstGeom>
              <a:blipFill>
                <a:blip r:embed="rId4"/>
                <a:stretch>
                  <a:fillRect t="-1695" b="-678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966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/>
              <p:nvPr/>
            </p:nvSpPr>
            <p:spPr>
              <a:xfrm>
                <a:off x="2366017" y="1484784"/>
                <a:ext cx="7700954" cy="9865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+1)=0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17" y="1484784"/>
                <a:ext cx="7700954" cy="986552"/>
              </a:xfrm>
              <a:prstGeom prst="rect">
                <a:avLst/>
              </a:prstGeom>
              <a:blipFill>
                <a:blip r:embed="rId3"/>
                <a:stretch>
                  <a:fillRect l="-12026" t="-132051" b="-18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6D6D31B-9F30-BE4B-9999-7D7FBC4D1F49}"/>
              </a:ext>
            </a:extLst>
          </p:cNvPr>
          <p:cNvSpPr/>
          <p:nvPr/>
        </p:nvSpPr>
        <p:spPr>
          <a:xfrm>
            <a:off x="4492080" y="2889504"/>
            <a:ext cx="4988297" cy="3145536"/>
          </a:xfrm>
          <a:custGeom>
            <a:avLst/>
            <a:gdLst>
              <a:gd name="connsiteX0" fmla="*/ 264805 w 4988297"/>
              <a:gd name="connsiteY0" fmla="*/ 420624 h 3145536"/>
              <a:gd name="connsiteX1" fmla="*/ 264805 w 4988297"/>
              <a:gd name="connsiteY1" fmla="*/ 420624 h 3145536"/>
              <a:gd name="connsiteX2" fmla="*/ 191653 w 4988297"/>
              <a:gd name="connsiteY2" fmla="*/ 640080 h 3145536"/>
              <a:gd name="connsiteX3" fmla="*/ 173365 w 4988297"/>
              <a:gd name="connsiteY3" fmla="*/ 694944 h 3145536"/>
              <a:gd name="connsiteX4" fmla="*/ 118501 w 4988297"/>
              <a:gd name="connsiteY4" fmla="*/ 804672 h 3145536"/>
              <a:gd name="connsiteX5" fmla="*/ 81925 w 4988297"/>
              <a:gd name="connsiteY5" fmla="*/ 859536 h 3145536"/>
              <a:gd name="connsiteX6" fmla="*/ 27061 w 4988297"/>
              <a:gd name="connsiteY6" fmla="*/ 1042416 h 3145536"/>
              <a:gd name="connsiteX7" fmla="*/ 27061 w 4988297"/>
              <a:gd name="connsiteY7" fmla="*/ 1901952 h 3145536"/>
              <a:gd name="connsiteX8" fmla="*/ 45349 w 4988297"/>
              <a:gd name="connsiteY8" fmla="*/ 1993392 h 3145536"/>
              <a:gd name="connsiteX9" fmla="*/ 209941 w 4988297"/>
              <a:gd name="connsiteY9" fmla="*/ 2249424 h 3145536"/>
              <a:gd name="connsiteX10" fmla="*/ 319669 w 4988297"/>
              <a:gd name="connsiteY10" fmla="*/ 2377440 h 3145536"/>
              <a:gd name="connsiteX11" fmla="*/ 447685 w 4988297"/>
              <a:gd name="connsiteY11" fmla="*/ 2468880 h 3145536"/>
              <a:gd name="connsiteX12" fmla="*/ 502549 w 4988297"/>
              <a:gd name="connsiteY12" fmla="*/ 2487168 h 3145536"/>
              <a:gd name="connsiteX13" fmla="*/ 557413 w 4988297"/>
              <a:gd name="connsiteY13" fmla="*/ 2523744 h 3145536"/>
              <a:gd name="connsiteX14" fmla="*/ 667141 w 4988297"/>
              <a:gd name="connsiteY14" fmla="*/ 2542032 h 3145536"/>
              <a:gd name="connsiteX15" fmla="*/ 740293 w 4988297"/>
              <a:gd name="connsiteY15" fmla="*/ 2578608 h 3145536"/>
              <a:gd name="connsiteX16" fmla="*/ 904885 w 4988297"/>
              <a:gd name="connsiteY16" fmla="*/ 2651760 h 3145536"/>
              <a:gd name="connsiteX17" fmla="*/ 1051189 w 4988297"/>
              <a:gd name="connsiteY17" fmla="*/ 2761488 h 3145536"/>
              <a:gd name="connsiteX18" fmla="*/ 1160917 w 4988297"/>
              <a:gd name="connsiteY18" fmla="*/ 2834640 h 3145536"/>
              <a:gd name="connsiteX19" fmla="*/ 1215781 w 4988297"/>
              <a:gd name="connsiteY19" fmla="*/ 2871216 h 3145536"/>
              <a:gd name="connsiteX20" fmla="*/ 1362085 w 4988297"/>
              <a:gd name="connsiteY20" fmla="*/ 2944368 h 3145536"/>
              <a:gd name="connsiteX21" fmla="*/ 1490101 w 4988297"/>
              <a:gd name="connsiteY21" fmla="*/ 2962656 h 3145536"/>
              <a:gd name="connsiteX22" fmla="*/ 1800997 w 4988297"/>
              <a:gd name="connsiteY22" fmla="*/ 3017520 h 3145536"/>
              <a:gd name="connsiteX23" fmla="*/ 1965589 w 4988297"/>
              <a:gd name="connsiteY23" fmla="*/ 3035808 h 3145536"/>
              <a:gd name="connsiteX24" fmla="*/ 2331349 w 4988297"/>
              <a:gd name="connsiteY24" fmla="*/ 3017520 h 3145536"/>
              <a:gd name="connsiteX25" fmla="*/ 2459365 w 4988297"/>
              <a:gd name="connsiteY25" fmla="*/ 2999232 h 3145536"/>
              <a:gd name="connsiteX26" fmla="*/ 2623957 w 4988297"/>
              <a:gd name="connsiteY26" fmla="*/ 2980944 h 3145536"/>
              <a:gd name="connsiteX27" fmla="*/ 3282325 w 4988297"/>
              <a:gd name="connsiteY27" fmla="*/ 3017520 h 3145536"/>
              <a:gd name="connsiteX28" fmla="*/ 3355477 w 4988297"/>
              <a:gd name="connsiteY28" fmla="*/ 3054096 h 3145536"/>
              <a:gd name="connsiteX29" fmla="*/ 3428629 w 4988297"/>
              <a:gd name="connsiteY29" fmla="*/ 3072384 h 3145536"/>
              <a:gd name="connsiteX30" fmla="*/ 3483493 w 4988297"/>
              <a:gd name="connsiteY30" fmla="*/ 3108960 h 3145536"/>
              <a:gd name="connsiteX31" fmla="*/ 3611509 w 4988297"/>
              <a:gd name="connsiteY31" fmla="*/ 3145536 h 3145536"/>
              <a:gd name="connsiteX32" fmla="*/ 3885829 w 4988297"/>
              <a:gd name="connsiteY32" fmla="*/ 3108960 h 3145536"/>
              <a:gd name="connsiteX33" fmla="*/ 4050421 w 4988297"/>
              <a:gd name="connsiteY33" fmla="*/ 3017520 h 3145536"/>
              <a:gd name="connsiteX34" fmla="*/ 4105285 w 4988297"/>
              <a:gd name="connsiteY34" fmla="*/ 2962656 h 3145536"/>
              <a:gd name="connsiteX35" fmla="*/ 4251589 w 4988297"/>
              <a:gd name="connsiteY35" fmla="*/ 2852928 h 3145536"/>
              <a:gd name="connsiteX36" fmla="*/ 4306453 w 4988297"/>
              <a:gd name="connsiteY36" fmla="*/ 2798064 h 3145536"/>
              <a:gd name="connsiteX37" fmla="*/ 4397893 w 4988297"/>
              <a:gd name="connsiteY37" fmla="*/ 2743200 h 3145536"/>
              <a:gd name="connsiteX38" fmla="*/ 4507621 w 4988297"/>
              <a:gd name="connsiteY38" fmla="*/ 2670048 h 3145536"/>
              <a:gd name="connsiteX39" fmla="*/ 4544197 w 4988297"/>
              <a:gd name="connsiteY39" fmla="*/ 2615184 h 3145536"/>
              <a:gd name="connsiteX40" fmla="*/ 4599061 w 4988297"/>
              <a:gd name="connsiteY40" fmla="*/ 2578608 h 3145536"/>
              <a:gd name="connsiteX41" fmla="*/ 4672213 w 4988297"/>
              <a:gd name="connsiteY41" fmla="*/ 2505456 h 3145536"/>
              <a:gd name="connsiteX42" fmla="*/ 4781941 w 4988297"/>
              <a:gd name="connsiteY42" fmla="*/ 2395728 h 3145536"/>
              <a:gd name="connsiteX43" fmla="*/ 4836805 w 4988297"/>
              <a:gd name="connsiteY43" fmla="*/ 2286000 h 3145536"/>
              <a:gd name="connsiteX44" fmla="*/ 4873381 w 4988297"/>
              <a:gd name="connsiteY44" fmla="*/ 2231136 h 3145536"/>
              <a:gd name="connsiteX45" fmla="*/ 4909957 w 4988297"/>
              <a:gd name="connsiteY45" fmla="*/ 2103120 h 3145536"/>
              <a:gd name="connsiteX46" fmla="*/ 4946533 w 4988297"/>
              <a:gd name="connsiteY46" fmla="*/ 1938528 h 3145536"/>
              <a:gd name="connsiteX47" fmla="*/ 4964821 w 4988297"/>
              <a:gd name="connsiteY47" fmla="*/ 1719072 h 3145536"/>
              <a:gd name="connsiteX48" fmla="*/ 4983109 w 4988297"/>
              <a:gd name="connsiteY48" fmla="*/ 1572768 h 3145536"/>
              <a:gd name="connsiteX49" fmla="*/ 4946533 w 4988297"/>
              <a:gd name="connsiteY49" fmla="*/ 1078992 h 3145536"/>
              <a:gd name="connsiteX50" fmla="*/ 4891669 w 4988297"/>
              <a:gd name="connsiteY50" fmla="*/ 786384 h 3145536"/>
              <a:gd name="connsiteX51" fmla="*/ 4781941 w 4988297"/>
              <a:gd name="connsiteY51" fmla="*/ 621792 h 3145536"/>
              <a:gd name="connsiteX52" fmla="*/ 4745365 w 4988297"/>
              <a:gd name="connsiteY52" fmla="*/ 566928 h 3145536"/>
              <a:gd name="connsiteX53" fmla="*/ 4708789 w 4988297"/>
              <a:gd name="connsiteY53" fmla="*/ 512064 h 3145536"/>
              <a:gd name="connsiteX54" fmla="*/ 4672213 w 4988297"/>
              <a:gd name="connsiteY54" fmla="*/ 438912 h 3145536"/>
              <a:gd name="connsiteX55" fmla="*/ 4653925 w 4988297"/>
              <a:gd name="connsiteY55" fmla="*/ 365760 h 3145536"/>
              <a:gd name="connsiteX56" fmla="*/ 4599061 w 4988297"/>
              <a:gd name="connsiteY56" fmla="*/ 292608 h 3145536"/>
              <a:gd name="connsiteX57" fmla="*/ 4562485 w 4988297"/>
              <a:gd name="connsiteY57" fmla="*/ 219456 h 3145536"/>
              <a:gd name="connsiteX58" fmla="*/ 4397893 w 4988297"/>
              <a:gd name="connsiteY58" fmla="*/ 128016 h 3145536"/>
              <a:gd name="connsiteX59" fmla="*/ 4251589 w 4988297"/>
              <a:gd name="connsiteY59" fmla="*/ 73152 h 3145536"/>
              <a:gd name="connsiteX60" fmla="*/ 4160149 w 4988297"/>
              <a:gd name="connsiteY60" fmla="*/ 36576 h 3145536"/>
              <a:gd name="connsiteX61" fmla="*/ 4050421 w 4988297"/>
              <a:gd name="connsiteY61" fmla="*/ 18288 h 3145536"/>
              <a:gd name="connsiteX62" fmla="*/ 3958981 w 4988297"/>
              <a:gd name="connsiteY62" fmla="*/ 0 h 3145536"/>
              <a:gd name="connsiteX63" fmla="*/ 3410341 w 4988297"/>
              <a:gd name="connsiteY63" fmla="*/ 18288 h 3145536"/>
              <a:gd name="connsiteX64" fmla="*/ 3355477 w 4988297"/>
              <a:gd name="connsiteY64" fmla="*/ 36576 h 3145536"/>
              <a:gd name="connsiteX65" fmla="*/ 3282325 w 4988297"/>
              <a:gd name="connsiteY65" fmla="*/ 54864 h 3145536"/>
              <a:gd name="connsiteX66" fmla="*/ 3227461 w 4988297"/>
              <a:gd name="connsiteY66" fmla="*/ 73152 h 3145536"/>
              <a:gd name="connsiteX67" fmla="*/ 3154309 w 4988297"/>
              <a:gd name="connsiteY67" fmla="*/ 91440 h 3145536"/>
              <a:gd name="connsiteX68" fmla="*/ 3099445 w 4988297"/>
              <a:gd name="connsiteY68" fmla="*/ 109728 h 3145536"/>
              <a:gd name="connsiteX69" fmla="*/ 2623957 w 4988297"/>
              <a:gd name="connsiteY69" fmla="*/ 128016 h 3145536"/>
              <a:gd name="connsiteX70" fmla="*/ 2477653 w 4988297"/>
              <a:gd name="connsiteY70" fmla="*/ 146304 h 3145536"/>
              <a:gd name="connsiteX71" fmla="*/ 2331349 w 4988297"/>
              <a:gd name="connsiteY71" fmla="*/ 201168 h 3145536"/>
              <a:gd name="connsiteX72" fmla="*/ 2166757 w 4988297"/>
              <a:gd name="connsiteY72" fmla="*/ 237744 h 3145536"/>
              <a:gd name="connsiteX73" fmla="*/ 2093605 w 4988297"/>
              <a:gd name="connsiteY73" fmla="*/ 274320 h 3145536"/>
              <a:gd name="connsiteX74" fmla="*/ 1929013 w 4988297"/>
              <a:gd name="connsiteY74" fmla="*/ 329184 h 3145536"/>
              <a:gd name="connsiteX75" fmla="*/ 1874149 w 4988297"/>
              <a:gd name="connsiteY75" fmla="*/ 365760 h 3145536"/>
              <a:gd name="connsiteX76" fmla="*/ 1800997 w 4988297"/>
              <a:gd name="connsiteY76" fmla="*/ 384048 h 3145536"/>
              <a:gd name="connsiteX77" fmla="*/ 1544965 w 4988297"/>
              <a:gd name="connsiteY77" fmla="*/ 420624 h 3145536"/>
              <a:gd name="connsiteX78" fmla="*/ 996325 w 4988297"/>
              <a:gd name="connsiteY78" fmla="*/ 402336 h 3145536"/>
              <a:gd name="connsiteX79" fmla="*/ 831733 w 4988297"/>
              <a:gd name="connsiteY79" fmla="*/ 347472 h 3145536"/>
              <a:gd name="connsiteX80" fmla="*/ 612277 w 4988297"/>
              <a:gd name="connsiteY80" fmla="*/ 310896 h 3145536"/>
              <a:gd name="connsiteX81" fmla="*/ 429397 w 4988297"/>
              <a:gd name="connsiteY81" fmla="*/ 365760 h 3145536"/>
              <a:gd name="connsiteX82" fmla="*/ 319669 w 4988297"/>
              <a:gd name="connsiteY82" fmla="*/ 438912 h 3145536"/>
              <a:gd name="connsiteX83" fmla="*/ 264805 w 4988297"/>
              <a:gd name="connsiteY83" fmla="*/ 475488 h 3145536"/>
              <a:gd name="connsiteX84" fmla="*/ 283093 w 4988297"/>
              <a:gd name="connsiteY84" fmla="*/ 475488 h 314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988297" h="3145536">
                <a:moveTo>
                  <a:pt x="264805" y="420624"/>
                </a:moveTo>
                <a:lnTo>
                  <a:pt x="264805" y="420624"/>
                </a:lnTo>
                <a:lnTo>
                  <a:pt x="191653" y="640080"/>
                </a:lnTo>
                <a:cubicBezTo>
                  <a:pt x="185557" y="658368"/>
                  <a:pt x="184058" y="678904"/>
                  <a:pt x="173365" y="694944"/>
                </a:cubicBezTo>
                <a:cubicBezTo>
                  <a:pt x="68543" y="852177"/>
                  <a:pt x="194217" y="653241"/>
                  <a:pt x="118501" y="804672"/>
                </a:cubicBezTo>
                <a:cubicBezTo>
                  <a:pt x="108671" y="824331"/>
                  <a:pt x="90852" y="839451"/>
                  <a:pt x="81925" y="859536"/>
                </a:cubicBezTo>
                <a:cubicBezTo>
                  <a:pt x="56483" y="916781"/>
                  <a:pt x="42260" y="981620"/>
                  <a:pt x="27061" y="1042416"/>
                </a:cubicBezTo>
                <a:cubicBezTo>
                  <a:pt x="-14273" y="1414423"/>
                  <a:pt x="-3358" y="1247937"/>
                  <a:pt x="27061" y="1901952"/>
                </a:cubicBezTo>
                <a:cubicBezTo>
                  <a:pt x="28505" y="1933002"/>
                  <a:pt x="33805" y="1964532"/>
                  <a:pt x="45349" y="1993392"/>
                </a:cubicBezTo>
                <a:cubicBezTo>
                  <a:pt x="138086" y="2225234"/>
                  <a:pt x="95743" y="2118912"/>
                  <a:pt x="209941" y="2249424"/>
                </a:cubicBezTo>
                <a:cubicBezTo>
                  <a:pt x="282215" y="2332023"/>
                  <a:pt x="241647" y="2310564"/>
                  <a:pt x="319669" y="2377440"/>
                </a:cubicBezTo>
                <a:cubicBezTo>
                  <a:pt x="331266" y="2387381"/>
                  <a:pt x="424527" y="2457301"/>
                  <a:pt x="447685" y="2468880"/>
                </a:cubicBezTo>
                <a:cubicBezTo>
                  <a:pt x="464927" y="2477501"/>
                  <a:pt x="485307" y="2478547"/>
                  <a:pt x="502549" y="2487168"/>
                </a:cubicBezTo>
                <a:cubicBezTo>
                  <a:pt x="522208" y="2496998"/>
                  <a:pt x="536561" y="2516793"/>
                  <a:pt x="557413" y="2523744"/>
                </a:cubicBezTo>
                <a:cubicBezTo>
                  <a:pt x="592591" y="2535470"/>
                  <a:pt x="630565" y="2535936"/>
                  <a:pt x="667141" y="2542032"/>
                </a:cubicBezTo>
                <a:cubicBezTo>
                  <a:pt x="691525" y="2554224"/>
                  <a:pt x="715381" y="2567536"/>
                  <a:pt x="740293" y="2578608"/>
                </a:cubicBezTo>
                <a:cubicBezTo>
                  <a:pt x="787813" y="2599728"/>
                  <a:pt x="859865" y="2621747"/>
                  <a:pt x="904885" y="2651760"/>
                </a:cubicBezTo>
                <a:cubicBezTo>
                  <a:pt x="955607" y="2685575"/>
                  <a:pt x="1000467" y="2727673"/>
                  <a:pt x="1051189" y="2761488"/>
                </a:cubicBezTo>
                <a:lnTo>
                  <a:pt x="1160917" y="2834640"/>
                </a:lnTo>
                <a:cubicBezTo>
                  <a:pt x="1179205" y="2846832"/>
                  <a:pt x="1196122" y="2861386"/>
                  <a:pt x="1215781" y="2871216"/>
                </a:cubicBezTo>
                <a:cubicBezTo>
                  <a:pt x="1264549" y="2895600"/>
                  <a:pt x="1308109" y="2936657"/>
                  <a:pt x="1362085" y="2944368"/>
                </a:cubicBezTo>
                <a:lnTo>
                  <a:pt x="1490101" y="2962656"/>
                </a:lnTo>
                <a:cubicBezTo>
                  <a:pt x="1617963" y="3005277"/>
                  <a:pt x="1565184" y="2991319"/>
                  <a:pt x="1800997" y="3017520"/>
                </a:cubicBezTo>
                <a:lnTo>
                  <a:pt x="1965589" y="3035808"/>
                </a:lnTo>
                <a:cubicBezTo>
                  <a:pt x="2087509" y="3029712"/>
                  <a:pt x="2209610" y="3026538"/>
                  <a:pt x="2331349" y="3017520"/>
                </a:cubicBezTo>
                <a:cubicBezTo>
                  <a:pt x="2374336" y="3014336"/>
                  <a:pt x="2416593" y="3004579"/>
                  <a:pt x="2459365" y="2999232"/>
                </a:cubicBezTo>
                <a:cubicBezTo>
                  <a:pt x="2514140" y="2992385"/>
                  <a:pt x="2569093" y="2987040"/>
                  <a:pt x="2623957" y="2980944"/>
                </a:cubicBezTo>
                <a:cubicBezTo>
                  <a:pt x="2843413" y="2993136"/>
                  <a:pt x="3063621" y="2995650"/>
                  <a:pt x="3282325" y="3017520"/>
                </a:cubicBezTo>
                <a:cubicBezTo>
                  <a:pt x="3309452" y="3020233"/>
                  <a:pt x="3329951" y="3044524"/>
                  <a:pt x="3355477" y="3054096"/>
                </a:cubicBezTo>
                <a:cubicBezTo>
                  <a:pt x="3379011" y="3062921"/>
                  <a:pt x="3404245" y="3066288"/>
                  <a:pt x="3428629" y="3072384"/>
                </a:cubicBezTo>
                <a:cubicBezTo>
                  <a:pt x="3446917" y="3084576"/>
                  <a:pt x="3463834" y="3099130"/>
                  <a:pt x="3483493" y="3108960"/>
                </a:cubicBezTo>
                <a:cubicBezTo>
                  <a:pt x="3509729" y="3122078"/>
                  <a:pt x="3588071" y="3139676"/>
                  <a:pt x="3611509" y="3145536"/>
                </a:cubicBezTo>
                <a:cubicBezTo>
                  <a:pt x="3657685" y="3141338"/>
                  <a:pt x="3814556" y="3137469"/>
                  <a:pt x="3885829" y="3108960"/>
                </a:cubicBezTo>
                <a:cubicBezTo>
                  <a:pt x="3921750" y="3094592"/>
                  <a:pt x="4011768" y="3049730"/>
                  <a:pt x="4050421" y="3017520"/>
                </a:cubicBezTo>
                <a:cubicBezTo>
                  <a:pt x="4070290" y="3000963"/>
                  <a:pt x="4085268" y="2979034"/>
                  <a:pt x="4105285" y="2962656"/>
                </a:cubicBezTo>
                <a:cubicBezTo>
                  <a:pt x="4152465" y="2924054"/>
                  <a:pt x="4208484" y="2896033"/>
                  <a:pt x="4251589" y="2852928"/>
                </a:cubicBezTo>
                <a:cubicBezTo>
                  <a:pt x="4269877" y="2834640"/>
                  <a:pt x="4285762" y="2813582"/>
                  <a:pt x="4306453" y="2798064"/>
                </a:cubicBezTo>
                <a:cubicBezTo>
                  <a:pt x="4334889" y="2776737"/>
                  <a:pt x="4367905" y="2762283"/>
                  <a:pt x="4397893" y="2743200"/>
                </a:cubicBezTo>
                <a:cubicBezTo>
                  <a:pt x="4434979" y="2719600"/>
                  <a:pt x="4471045" y="2694432"/>
                  <a:pt x="4507621" y="2670048"/>
                </a:cubicBezTo>
                <a:cubicBezTo>
                  <a:pt x="4519813" y="2651760"/>
                  <a:pt x="4528655" y="2630726"/>
                  <a:pt x="4544197" y="2615184"/>
                </a:cubicBezTo>
                <a:cubicBezTo>
                  <a:pt x="4559739" y="2599642"/>
                  <a:pt x="4582373" y="2592912"/>
                  <a:pt x="4599061" y="2578608"/>
                </a:cubicBezTo>
                <a:cubicBezTo>
                  <a:pt x="4625243" y="2556166"/>
                  <a:pt x="4649505" y="2531408"/>
                  <a:pt x="4672213" y="2505456"/>
                </a:cubicBezTo>
                <a:cubicBezTo>
                  <a:pt x="4767485" y="2396573"/>
                  <a:pt x="4682087" y="2462297"/>
                  <a:pt x="4781941" y="2395728"/>
                </a:cubicBezTo>
                <a:cubicBezTo>
                  <a:pt x="4886763" y="2238495"/>
                  <a:pt x="4761089" y="2437431"/>
                  <a:pt x="4836805" y="2286000"/>
                </a:cubicBezTo>
                <a:cubicBezTo>
                  <a:pt x="4846635" y="2266341"/>
                  <a:pt x="4863551" y="2250795"/>
                  <a:pt x="4873381" y="2231136"/>
                </a:cubicBezTo>
                <a:cubicBezTo>
                  <a:pt x="4885600" y="2206697"/>
                  <a:pt x="4905269" y="2124214"/>
                  <a:pt x="4909957" y="2103120"/>
                </a:cubicBezTo>
                <a:cubicBezTo>
                  <a:pt x="4956392" y="1894165"/>
                  <a:pt x="4901932" y="2116930"/>
                  <a:pt x="4946533" y="1938528"/>
                </a:cubicBezTo>
                <a:cubicBezTo>
                  <a:pt x="4952629" y="1865376"/>
                  <a:pt x="4957517" y="1792113"/>
                  <a:pt x="4964821" y="1719072"/>
                </a:cubicBezTo>
                <a:cubicBezTo>
                  <a:pt x="4969711" y="1670168"/>
                  <a:pt x="4983109" y="1621916"/>
                  <a:pt x="4983109" y="1572768"/>
                </a:cubicBezTo>
                <a:cubicBezTo>
                  <a:pt x="4983109" y="1171867"/>
                  <a:pt x="5008613" y="1265233"/>
                  <a:pt x="4946533" y="1078992"/>
                </a:cubicBezTo>
                <a:cubicBezTo>
                  <a:pt x="4940246" y="1028697"/>
                  <a:pt x="4921513" y="831150"/>
                  <a:pt x="4891669" y="786384"/>
                </a:cubicBezTo>
                <a:lnTo>
                  <a:pt x="4781941" y="621792"/>
                </a:lnTo>
                <a:lnTo>
                  <a:pt x="4745365" y="566928"/>
                </a:lnTo>
                <a:cubicBezTo>
                  <a:pt x="4733173" y="548640"/>
                  <a:pt x="4718619" y="531723"/>
                  <a:pt x="4708789" y="512064"/>
                </a:cubicBezTo>
                <a:cubicBezTo>
                  <a:pt x="4696597" y="487680"/>
                  <a:pt x="4681785" y="464438"/>
                  <a:pt x="4672213" y="438912"/>
                </a:cubicBezTo>
                <a:cubicBezTo>
                  <a:pt x="4663388" y="415378"/>
                  <a:pt x="4665165" y="388241"/>
                  <a:pt x="4653925" y="365760"/>
                </a:cubicBezTo>
                <a:cubicBezTo>
                  <a:pt x="4640294" y="338498"/>
                  <a:pt x="4615215" y="318455"/>
                  <a:pt x="4599061" y="292608"/>
                </a:cubicBezTo>
                <a:cubicBezTo>
                  <a:pt x="4584612" y="269490"/>
                  <a:pt x="4581762" y="238733"/>
                  <a:pt x="4562485" y="219456"/>
                </a:cubicBezTo>
                <a:cubicBezTo>
                  <a:pt x="4473381" y="130352"/>
                  <a:pt x="4478382" y="162511"/>
                  <a:pt x="4397893" y="128016"/>
                </a:cubicBezTo>
                <a:cubicBezTo>
                  <a:pt x="4136008" y="15779"/>
                  <a:pt x="4504466" y="157444"/>
                  <a:pt x="4251589" y="73152"/>
                </a:cubicBezTo>
                <a:cubicBezTo>
                  <a:pt x="4220446" y="62771"/>
                  <a:pt x="4191820" y="45214"/>
                  <a:pt x="4160149" y="36576"/>
                </a:cubicBezTo>
                <a:cubicBezTo>
                  <a:pt x="4124375" y="26819"/>
                  <a:pt x="4086903" y="24921"/>
                  <a:pt x="4050421" y="18288"/>
                </a:cubicBezTo>
                <a:cubicBezTo>
                  <a:pt x="4019839" y="12728"/>
                  <a:pt x="3989461" y="6096"/>
                  <a:pt x="3958981" y="0"/>
                </a:cubicBezTo>
                <a:cubicBezTo>
                  <a:pt x="3776101" y="6096"/>
                  <a:pt x="3592987" y="7219"/>
                  <a:pt x="3410341" y="18288"/>
                </a:cubicBezTo>
                <a:cubicBezTo>
                  <a:pt x="3391099" y="19454"/>
                  <a:pt x="3374013" y="31280"/>
                  <a:pt x="3355477" y="36576"/>
                </a:cubicBezTo>
                <a:cubicBezTo>
                  <a:pt x="3331310" y="43481"/>
                  <a:pt x="3306492" y="47959"/>
                  <a:pt x="3282325" y="54864"/>
                </a:cubicBezTo>
                <a:cubicBezTo>
                  <a:pt x="3263789" y="60160"/>
                  <a:pt x="3245997" y="67856"/>
                  <a:pt x="3227461" y="73152"/>
                </a:cubicBezTo>
                <a:cubicBezTo>
                  <a:pt x="3203294" y="80057"/>
                  <a:pt x="3178476" y="84535"/>
                  <a:pt x="3154309" y="91440"/>
                </a:cubicBezTo>
                <a:cubicBezTo>
                  <a:pt x="3135773" y="96736"/>
                  <a:pt x="3118677" y="108402"/>
                  <a:pt x="3099445" y="109728"/>
                </a:cubicBezTo>
                <a:cubicBezTo>
                  <a:pt x="2941208" y="120641"/>
                  <a:pt x="2782453" y="121920"/>
                  <a:pt x="2623957" y="128016"/>
                </a:cubicBezTo>
                <a:cubicBezTo>
                  <a:pt x="2575189" y="134112"/>
                  <a:pt x="2526008" y="137512"/>
                  <a:pt x="2477653" y="146304"/>
                </a:cubicBezTo>
                <a:cubicBezTo>
                  <a:pt x="2447584" y="151771"/>
                  <a:pt x="2345429" y="196944"/>
                  <a:pt x="2331349" y="201168"/>
                </a:cubicBezTo>
                <a:cubicBezTo>
                  <a:pt x="2273414" y="218549"/>
                  <a:pt x="2223043" y="216637"/>
                  <a:pt x="2166757" y="237744"/>
                </a:cubicBezTo>
                <a:cubicBezTo>
                  <a:pt x="2141231" y="247316"/>
                  <a:pt x="2118517" y="263248"/>
                  <a:pt x="2093605" y="274320"/>
                </a:cubicBezTo>
                <a:cubicBezTo>
                  <a:pt x="2005063" y="313672"/>
                  <a:pt x="2013926" y="307956"/>
                  <a:pt x="1929013" y="329184"/>
                </a:cubicBezTo>
                <a:cubicBezTo>
                  <a:pt x="1910725" y="341376"/>
                  <a:pt x="1894351" y="357102"/>
                  <a:pt x="1874149" y="365760"/>
                </a:cubicBezTo>
                <a:cubicBezTo>
                  <a:pt x="1851047" y="375661"/>
                  <a:pt x="1825643" y="379119"/>
                  <a:pt x="1800997" y="384048"/>
                </a:cubicBezTo>
                <a:cubicBezTo>
                  <a:pt x="1713104" y="401627"/>
                  <a:pt x="1634867" y="409386"/>
                  <a:pt x="1544965" y="420624"/>
                </a:cubicBezTo>
                <a:cubicBezTo>
                  <a:pt x="1362085" y="414528"/>
                  <a:pt x="1178675" y="417532"/>
                  <a:pt x="996325" y="402336"/>
                </a:cubicBezTo>
                <a:cubicBezTo>
                  <a:pt x="820760" y="387706"/>
                  <a:pt x="946947" y="363931"/>
                  <a:pt x="831733" y="347472"/>
                </a:cubicBezTo>
                <a:cubicBezTo>
                  <a:pt x="672946" y="324788"/>
                  <a:pt x="745985" y="337638"/>
                  <a:pt x="612277" y="310896"/>
                </a:cubicBezTo>
                <a:cubicBezTo>
                  <a:pt x="571385" y="321119"/>
                  <a:pt x="456112" y="347950"/>
                  <a:pt x="429397" y="365760"/>
                </a:cubicBezTo>
                <a:cubicBezTo>
                  <a:pt x="392821" y="390144"/>
                  <a:pt x="361372" y="425011"/>
                  <a:pt x="319669" y="438912"/>
                </a:cubicBezTo>
                <a:cubicBezTo>
                  <a:pt x="259022" y="459128"/>
                  <a:pt x="264805" y="437923"/>
                  <a:pt x="264805" y="475488"/>
                </a:cubicBezTo>
                <a:lnTo>
                  <a:pt x="283093" y="47548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52977A-82F4-0B45-B3E3-B3DD315FCD61}"/>
              </a:ext>
            </a:extLst>
          </p:cNvPr>
          <p:cNvSpPr>
            <a:spLocks noChangeArrowheads="1"/>
          </p:cNvSpPr>
          <p:nvPr/>
        </p:nvSpPr>
        <p:spPr bwMode="auto">
          <a:xfrm rot="19409569">
            <a:off x="1704364" y="2680545"/>
            <a:ext cx="3844461" cy="112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space </a:t>
            </a:r>
            <a:b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(with even more 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eqns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DF257C-2CAE-8F4F-B37D-04E90438A3EC}"/>
              </a:ext>
            </a:extLst>
          </p:cNvPr>
          <p:cNvSpPr/>
          <p:nvPr/>
        </p:nvSpPr>
        <p:spPr>
          <a:xfrm>
            <a:off x="6824233" y="3969060"/>
            <a:ext cx="188126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0A1BE6-0B46-6C42-BE1B-37D4EF7376C5}"/>
              </a:ext>
            </a:extLst>
          </p:cNvPr>
          <p:cNvGrpSpPr/>
          <p:nvPr/>
        </p:nvGrpSpPr>
        <p:grpSpPr>
          <a:xfrm>
            <a:off x="5418940" y="3791818"/>
            <a:ext cx="3222276" cy="1339737"/>
            <a:chOff x="3783158" y="3645024"/>
            <a:chExt cx="3222276" cy="133973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0596EBC-BC56-2742-8FD8-B639455EC8D6}"/>
                </a:ext>
              </a:extLst>
            </p:cNvPr>
            <p:cNvSpPr/>
            <p:nvPr/>
          </p:nvSpPr>
          <p:spPr>
            <a:xfrm>
              <a:off x="3783158" y="3645024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2651DC-3342-E44A-914C-B6E23E85E623}"/>
                </a:ext>
              </a:extLst>
            </p:cNvPr>
            <p:cNvSpPr/>
            <p:nvPr/>
          </p:nvSpPr>
          <p:spPr>
            <a:xfrm>
              <a:off x="4410111" y="4254240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991592E-97D5-BB4B-8BDB-7DE2C6EF6795}"/>
                </a:ext>
              </a:extLst>
            </p:cNvPr>
            <p:cNvSpPr/>
            <p:nvPr/>
          </p:nvSpPr>
          <p:spPr>
            <a:xfrm>
              <a:off x="5941850" y="4325460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8FF507-62FE-A64D-A6AD-A657C2FD2B05}"/>
                </a:ext>
              </a:extLst>
            </p:cNvPr>
            <p:cNvSpPr/>
            <p:nvPr/>
          </p:nvSpPr>
          <p:spPr>
            <a:xfrm>
              <a:off x="6817308" y="4768737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4184A8-BBAE-1D43-9249-CE87C4B9D742}"/>
              </a:ext>
            </a:extLst>
          </p:cNvPr>
          <p:cNvSpPr>
            <a:spLocks noChangeArrowheads="1"/>
          </p:cNvSpPr>
          <p:nvPr/>
        </p:nvSpPr>
        <p:spPr bwMode="auto">
          <a:xfrm rot="21443385">
            <a:off x="1652867" y="5528455"/>
            <a:ext cx="3207254" cy="58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real solution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137B2-206D-F848-9536-F58E0C193255}"/>
              </a:ext>
            </a:extLst>
          </p:cNvPr>
          <p:cNvCxnSpPr>
            <a:cxnSpLocks/>
          </p:cNvCxnSpPr>
          <p:nvPr/>
        </p:nvCxnSpPr>
        <p:spPr>
          <a:xfrm flipV="1">
            <a:off x="4013649" y="4182871"/>
            <a:ext cx="2810585" cy="140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443385">
                <a:off x="1724889" y="6008515"/>
                <a:ext cx="3207254" cy="588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etc.</a:t>
                </a: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21443385">
                <a:off x="1724889" y="6008515"/>
                <a:ext cx="3207254" cy="588118"/>
              </a:xfrm>
              <a:prstGeom prst="rect">
                <a:avLst/>
              </a:prstGeom>
              <a:blipFill>
                <a:blip r:embed="rId4"/>
                <a:stretch>
                  <a:fillRect t="-1695" b="-678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796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/>
              <p:nvPr/>
            </p:nvSpPr>
            <p:spPr>
              <a:xfrm>
                <a:off x="2366017" y="1484784"/>
                <a:ext cx="7700954" cy="9865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+1)=0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17" y="1484784"/>
                <a:ext cx="7700954" cy="986552"/>
              </a:xfrm>
              <a:prstGeom prst="rect">
                <a:avLst/>
              </a:prstGeom>
              <a:blipFill>
                <a:blip r:embed="rId3"/>
                <a:stretch>
                  <a:fillRect l="-12026" t="-132051" b="-18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6D6D31B-9F30-BE4B-9999-7D7FBC4D1F49}"/>
              </a:ext>
            </a:extLst>
          </p:cNvPr>
          <p:cNvSpPr/>
          <p:nvPr/>
        </p:nvSpPr>
        <p:spPr>
          <a:xfrm>
            <a:off x="4492080" y="2889504"/>
            <a:ext cx="4988297" cy="3145536"/>
          </a:xfrm>
          <a:custGeom>
            <a:avLst/>
            <a:gdLst>
              <a:gd name="connsiteX0" fmla="*/ 264805 w 4988297"/>
              <a:gd name="connsiteY0" fmla="*/ 420624 h 3145536"/>
              <a:gd name="connsiteX1" fmla="*/ 264805 w 4988297"/>
              <a:gd name="connsiteY1" fmla="*/ 420624 h 3145536"/>
              <a:gd name="connsiteX2" fmla="*/ 191653 w 4988297"/>
              <a:gd name="connsiteY2" fmla="*/ 640080 h 3145536"/>
              <a:gd name="connsiteX3" fmla="*/ 173365 w 4988297"/>
              <a:gd name="connsiteY3" fmla="*/ 694944 h 3145536"/>
              <a:gd name="connsiteX4" fmla="*/ 118501 w 4988297"/>
              <a:gd name="connsiteY4" fmla="*/ 804672 h 3145536"/>
              <a:gd name="connsiteX5" fmla="*/ 81925 w 4988297"/>
              <a:gd name="connsiteY5" fmla="*/ 859536 h 3145536"/>
              <a:gd name="connsiteX6" fmla="*/ 27061 w 4988297"/>
              <a:gd name="connsiteY6" fmla="*/ 1042416 h 3145536"/>
              <a:gd name="connsiteX7" fmla="*/ 27061 w 4988297"/>
              <a:gd name="connsiteY7" fmla="*/ 1901952 h 3145536"/>
              <a:gd name="connsiteX8" fmla="*/ 45349 w 4988297"/>
              <a:gd name="connsiteY8" fmla="*/ 1993392 h 3145536"/>
              <a:gd name="connsiteX9" fmla="*/ 209941 w 4988297"/>
              <a:gd name="connsiteY9" fmla="*/ 2249424 h 3145536"/>
              <a:gd name="connsiteX10" fmla="*/ 319669 w 4988297"/>
              <a:gd name="connsiteY10" fmla="*/ 2377440 h 3145536"/>
              <a:gd name="connsiteX11" fmla="*/ 447685 w 4988297"/>
              <a:gd name="connsiteY11" fmla="*/ 2468880 h 3145536"/>
              <a:gd name="connsiteX12" fmla="*/ 502549 w 4988297"/>
              <a:gd name="connsiteY12" fmla="*/ 2487168 h 3145536"/>
              <a:gd name="connsiteX13" fmla="*/ 557413 w 4988297"/>
              <a:gd name="connsiteY13" fmla="*/ 2523744 h 3145536"/>
              <a:gd name="connsiteX14" fmla="*/ 667141 w 4988297"/>
              <a:gd name="connsiteY14" fmla="*/ 2542032 h 3145536"/>
              <a:gd name="connsiteX15" fmla="*/ 740293 w 4988297"/>
              <a:gd name="connsiteY15" fmla="*/ 2578608 h 3145536"/>
              <a:gd name="connsiteX16" fmla="*/ 904885 w 4988297"/>
              <a:gd name="connsiteY16" fmla="*/ 2651760 h 3145536"/>
              <a:gd name="connsiteX17" fmla="*/ 1051189 w 4988297"/>
              <a:gd name="connsiteY17" fmla="*/ 2761488 h 3145536"/>
              <a:gd name="connsiteX18" fmla="*/ 1160917 w 4988297"/>
              <a:gd name="connsiteY18" fmla="*/ 2834640 h 3145536"/>
              <a:gd name="connsiteX19" fmla="*/ 1215781 w 4988297"/>
              <a:gd name="connsiteY19" fmla="*/ 2871216 h 3145536"/>
              <a:gd name="connsiteX20" fmla="*/ 1362085 w 4988297"/>
              <a:gd name="connsiteY20" fmla="*/ 2944368 h 3145536"/>
              <a:gd name="connsiteX21" fmla="*/ 1490101 w 4988297"/>
              <a:gd name="connsiteY21" fmla="*/ 2962656 h 3145536"/>
              <a:gd name="connsiteX22" fmla="*/ 1800997 w 4988297"/>
              <a:gd name="connsiteY22" fmla="*/ 3017520 h 3145536"/>
              <a:gd name="connsiteX23" fmla="*/ 1965589 w 4988297"/>
              <a:gd name="connsiteY23" fmla="*/ 3035808 h 3145536"/>
              <a:gd name="connsiteX24" fmla="*/ 2331349 w 4988297"/>
              <a:gd name="connsiteY24" fmla="*/ 3017520 h 3145536"/>
              <a:gd name="connsiteX25" fmla="*/ 2459365 w 4988297"/>
              <a:gd name="connsiteY25" fmla="*/ 2999232 h 3145536"/>
              <a:gd name="connsiteX26" fmla="*/ 2623957 w 4988297"/>
              <a:gd name="connsiteY26" fmla="*/ 2980944 h 3145536"/>
              <a:gd name="connsiteX27" fmla="*/ 3282325 w 4988297"/>
              <a:gd name="connsiteY27" fmla="*/ 3017520 h 3145536"/>
              <a:gd name="connsiteX28" fmla="*/ 3355477 w 4988297"/>
              <a:gd name="connsiteY28" fmla="*/ 3054096 h 3145536"/>
              <a:gd name="connsiteX29" fmla="*/ 3428629 w 4988297"/>
              <a:gd name="connsiteY29" fmla="*/ 3072384 h 3145536"/>
              <a:gd name="connsiteX30" fmla="*/ 3483493 w 4988297"/>
              <a:gd name="connsiteY30" fmla="*/ 3108960 h 3145536"/>
              <a:gd name="connsiteX31" fmla="*/ 3611509 w 4988297"/>
              <a:gd name="connsiteY31" fmla="*/ 3145536 h 3145536"/>
              <a:gd name="connsiteX32" fmla="*/ 3885829 w 4988297"/>
              <a:gd name="connsiteY32" fmla="*/ 3108960 h 3145536"/>
              <a:gd name="connsiteX33" fmla="*/ 4050421 w 4988297"/>
              <a:gd name="connsiteY33" fmla="*/ 3017520 h 3145536"/>
              <a:gd name="connsiteX34" fmla="*/ 4105285 w 4988297"/>
              <a:gd name="connsiteY34" fmla="*/ 2962656 h 3145536"/>
              <a:gd name="connsiteX35" fmla="*/ 4251589 w 4988297"/>
              <a:gd name="connsiteY35" fmla="*/ 2852928 h 3145536"/>
              <a:gd name="connsiteX36" fmla="*/ 4306453 w 4988297"/>
              <a:gd name="connsiteY36" fmla="*/ 2798064 h 3145536"/>
              <a:gd name="connsiteX37" fmla="*/ 4397893 w 4988297"/>
              <a:gd name="connsiteY37" fmla="*/ 2743200 h 3145536"/>
              <a:gd name="connsiteX38" fmla="*/ 4507621 w 4988297"/>
              <a:gd name="connsiteY38" fmla="*/ 2670048 h 3145536"/>
              <a:gd name="connsiteX39" fmla="*/ 4544197 w 4988297"/>
              <a:gd name="connsiteY39" fmla="*/ 2615184 h 3145536"/>
              <a:gd name="connsiteX40" fmla="*/ 4599061 w 4988297"/>
              <a:gd name="connsiteY40" fmla="*/ 2578608 h 3145536"/>
              <a:gd name="connsiteX41" fmla="*/ 4672213 w 4988297"/>
              <a:gd name="connsiteY41" fmla="*/ 2505456 h 3145536"/>
              <a:gd name="connsiteX42" fmla="*/ 4781941 w 4988297"/>
              <a:gd name="connsiteY42" fmla="*/ 2395728 h 3145536"/>
              <a:gd name="connsiteX43" fmla="*/ 4836805 w 4988297"/>
              <a:gd name="connsiteY43" fmla="*/ 2286000 h 3145536"/>
              <a:gd name="connsiteX44" fmla="*/ 4873381 w 4988297"/>
              <a:gd name="connsiteY44" fmla="*/ 2231136 h 3145536"/>
              <a:gd name="connsiteX45" fmla="*/ 4909957 w 4988297"/>
              <a:gd name="connsiteY45" fmla="*/ 2103120 h 3145536"/>
              <a:gd name="connsiteX46" fmla="*/ 4946533 w 4988297"/>
              <a:gd name="connsiteY46" fmla="*/ 1938528 h 3145536"/>
              <a:gd name="connsiteX47" fmla="*/ 4964821 w 4988297"/>
              <a:gd name="connsiteY47" fmla="*/ 1719072 h 3145536"/>
              <a:gd name="connsiteX48" fmla="*/ 4983109 w 4988297"/>
              <a:gd name="connsiteY48" fmla="*/ 1572768 h 3145536"/>
              <a:gd name="connsiteX49" fmla="*/ 4946533 w 4988297"/>
              <a:gd name="connsiteY49" fmla="*/ 1078992 h 3145536"/>
              <a:gd name="connsiteX50" fmla="*/ 4891669 w 4988297"/>
              <a:gd name="connsiteY50" fmla="*/ 786384 h 3145536"/>
              <a:gd name="connsiteX51" fmla="*/ 4781941 w 4988297"/>
              <a:gd name="connsiteY51" fmla="*/ 621792 h 3145536"/>
              <a:gd name="connsiteX52" fmla="*/ 4745365 w 4988297"/>
              <a:gd name="connsiteY52" fmla="*/ 566928 h 3145536"/>
              <a:gd name="connsiteX53" fmla="*/ 4708789 w 4988297"/>
              <a:gd name="connsiteY53" fmla="*/ 512064 h 3145536"/>
              <a:gd name="connsiteX54" fmla="*/ 4672213 w 4988297"/>
              <a:gd name="connsiteY54" fmla="*/ 438912 h 3145536"/>
              <a:gd name="connsiteX55" fmla="*/ 4653925 w 4988297"/>
              <a:gd name="connsiteY55" fmla="*/ 365760 h 3145536"/>
              <a:gd name="connsiteX56" fmla="*/ 4599061 w 4988297"/>
              <a:gd name="connsiteY56" fmla="*/ 292608 h 3145536"/>
              <a:gd name="connsiteX57" fmla="*/ 4562485 w 4988297"/>
              <a:gd name="connsiteY57" fmla="*/ 219456 h 3145536"/>
              <a:gd name="connsiteX58" fmla="*/ 4397893 w 4988297"/>
              <a:gd name="connsiteY58" fmla="*/ 128016 h 3145536"/>
              <a:gd name="connsiteX59" fmla="*/ 4251589 w 4988297"/>
              <a:gd name="connsiteY59" fmla="*/ 73152 h 3145536"/>
              <a:gd name="connsiteX60" fmla="*/ 4160149 w 4988297"/>
              <a:gd name="connsiteY60" fmla="*/ 36576 h 3145536"/>
              <a:gd name="connsiteX61" fmla="*/ 4050421 w 4988297"/>
              <a:gd name="connsiteY61" fmla="*/ 18288 h 3145536"/>
              <a:gd name="connsiteX62" fmla="*/ 3958981 w 4988297"/>
              <a:gd name="connsiteY62" fmla="*/ 0 h 3145536"/>
              <a:gd name="connsiteX63" fmla="*/ 3410341 w 4988297"/>
              <a:gd name="connsiteY63" fmla="*/ 18288 h 3145536"/>
              <a:gd name="connsiteX64" fmla="*/ 3355477 w 4988297"/>
              <a:gd name="connsiteY64" fmla="*/ 36576 h 3145536"/>
              <a:gd name="connsiteX65" fmla="*/ 3282325 w 4988297"/>
              <a:gd name="connsiteY65" fmla="*/ 54864 h 3145536"/>
              <a:gd name="connsiteX66" fmla="*/ 3227461 w 4988297"/>
              <a:gd name="connsiteY66" fmla="*/ 73152 h 3145536"/>
              <a:gd name="connsiteX67" fmla="*/ 3154309 w 4988297"/>
              <a:gd name="connsiteY67" fmla="*/ 91440 h 3145536"/>
              <a:gd name="connsiteX68" fmla="*/ 3099445 w 4988297"/>
              <a:gd name="connsiteY68" fmla="*/ 109728 h 3145536"/>
              <a:gd name="connsiteX69" fmla="*/ 2623957 w 4988297"/>
              <a:gd name="connsiteY69" fmla="*/ 128016 h 3145536"/>
              <a:gd name="connsiteX70" fmla="*/ 2477653 w 4988297"/>
              <a:gd name="connsiteY70" fmla="*/ 146304 h 3145536"/>
              <a:gd name="connsiteX71" fmla="*/ 2331349 w 4988297"/>
              <a:gd name="connsiteY71" fmla="*/ 201168 h 3145536"/>
              <a:gd name="connsiteX72" fmla="*/ 2166757 w 4988297"/>
              <a:gd name="connsiteY72" fmla="*/ 237744 h 3145536"/>
              <a:gd name="connsiteX73" fmla="*/ 2093605 w 4988297"/>
              <a:gd name="connsiteY73" fmla="*/ 274320 h 3145536"/>
              <a:gd name="connsiteX74" fmla="*/ 1929013 w 4988297"/>
              <a:gd name="connsiteY74" fmla="*/ 329184 h 3145536"/>
              <a:gd name="connsiteX75" fmla="*/ 1874149 w 4988297"/>
              <a:gd name="connsiteY75" fmla="*/ 365760 h 3145536"/>
              <a:gd name="connsiteX76" fmla="*/ 1800997 w 4988297"/>
              <a:gd name="connsiteY76" fmla="*/ 384048 h 3145536"/>
              <a:gd name="connsiteX77" fmla="*/ 1544965 w 4988297"/>
              <a:gd name="connsiteY77" fmla="*/ 420624 h 3145536"/>
              <a:gd name="connsiteX78" fmla="*/ 996325 w 4988297"/>
              <a:gd name="connsiteY78" fmla="*/ 402336 h 3145536"/>
              <a:gd name="connsiteX79" fmla="*/ 831733 w 4988297"/>
              <a:gd name="connsiteY79" fmla="*/ 347472 h 3145536"/>
              <a:gd name="connsiteX80" fmla="*/ 612277 w 4988297"/>
              <a:gd name="connsiteY80" fmla="*/ 310896 h 3145536"/>
              <a:gd name="connsiteX81" fmla="*/ 429397 w 4988297"/>
              <a:gd name="connsiteY81" fmla="*/ 365760 h 3145536"/>
              <a:gd name="connsiteX82" fmla="*/ 319669 w 4988297"/>
              <a:gd name="connsiteY82" fmla="*/ 438912 h 3145536"/>
              <a:gd name="connsiteX83" fmla="*/ 264805 w 4988297"/>
              <a:gd name="connsiteY83" fmla="*/ 475488 h 3145536"/>
              <a:gd name="connsiteX84" fmla="*/ 283093 w 4988297"/>
              <a:gd name="connsiteY84" fmla="*/ 475488 h 314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988297" h="3145536">
                <a:moveTo>
                  <a:pt x="264805" y="420624"/>
                </a:moveTo>
                <a:lnTo>
                  <a:pt x="264805" y="420624"/>
                </a:lnTo>
                <a:lnTo>
                  <a:pt x="191653" y="640080"/>
                </a:lnTo>
                <a:cubicBezTo>
                  <a:pt x="185557" y="658368"/>
                  <a:pt x="184058" y="678904"/>
                  <a:pt x="173365" y="694944"/>
                </a:cubicBezTo>
                <a:cubicBezTo>
                  <a:pt x="68543" y="852177"/>
                  <a:pt x="194217" y="653241"/>
                  <a:pt x="118501" y="804672"/>
                </a:cubicBezTo>
                <a:cubicBezTo>
                  <a:pt x="108671" y="824331"/>
                  <a:pt x="90852" y="839451"/>
                  <a:pt x="81925" y="859536"/>
                </a:cubicBezTo>
                <a:cubicBezTo>
                  <a:pt x="56483" y="916781"/>
                  <a:pt x="42260" y="981620"/>
                  <a:pt x="27061" y="1042416"/>
                </a:cubicBezTo>
                <a:cubicBezTo>
                  <a:pt x="-14273" y="1414423"/>
                  <a:pt x="-3358" y="1247937"/>
                  <a:pt x="27061" y="1901952"/>
                </a:cubicBezTo>
                <a:cubicBezTo>
                  <a:pt x="28505" y="1933002"/>
                  <a:pt x="33805" y="1964532"/>
                  <a:pt x="45349" y="1993392"/>
                </a:cubicBezTo>
                <a:cubicBezTo>
                  <a:pt x="138086" y="2225234"/>
                  <a:pt x="95743" y="2118912"/>
                  <a:pt x="209941" y="2249424"/>
                </a:cubicBezTo>
                <a:cubicBezTo>
                  <a:pt x="282215" y="2332023"/>
                  <a:pt x="241647" y="2310564"/>
                  <a:pt x="319669" y="2377440"/>
                </a:cubicBezTo>
                <a:cubicBezTo>
                  <a:pt x="331266" y="2387381"/>
                  <a:pt x="424527" y="2457301"/>
                  <a:pt x="447685" y="2468880"/>
                </a:cubicBezTo>
                <a:cubicBezTo>
                  <a:pt x="464927" y="2477501"/>
                  <a:pt x="485307" y="2478547"/>
                  <a:pt x="502549" y="2487168"/>
                </a:cubicBezTo>
                <a:cubicBezTo>
                  <a:pt x="522208" y="2496998"/>
                  <a:pt x="536561" y="2516793"/>
                  <a:pt x="557413" y="2523744"/>
                </a:cubicBezTo>
                <a:cubicBezTo>
                  <a:pt x="592591" y="2535470"/>
                  <a:pt x="630565" y="2535936"/>
                  <a:pt x="667141" y="2542032"/>
                </a:cubicBezTo>
                <a:cubicBezTo>
                  <a:pt x="691525" y="2554224"/>
                  <a:pt x="715381" y="2567536"/>
                  <a:pt x="740293" y="2578608"/>
                </a:cubicBezTo>
                <a:cubicBezTo>
                  <a:pt x="787813" y="2599728"/>
                  <a:pt x="859865" y="2621747"/>
                  <a:pt x="904885" y="2651760"/>
                </a:cubicBezTo>
                <a:cubicBezTo>
                  <a:pt x="955607" y="2685575"/>
                  <a:pt x="1000467" y="2727673"/>
                  <a:pt x="1051189" y="2761488"/>
                </a:cubicBezTo>
                <a:lnTo>
                  <a:pt x="1160917" y="2834640"/>
                </a:lnTo>
                <a:cubicBezTo>
                  <a:pt x="1179205" y="2846832"/>
                  <a:pt x="1196122" y="2861386"/>
                  <a:pt x="1215781" y="2871216"/>
                </a:cubicBezTo>
                <a:cubicBezTo>
                  <a:pt x="1264549" y="2895600"/>
                  <a:pt x="1308109" y="2936657"/>
                  <a:pt x="1362085" y="2944368"/>
                </a:cubicBezTo>
                <a:lnTo>
                  <a:pt x="1490101" y="2962656"/>
                </a:lnTo>
                <a:cubicBezTo>
                  <a:pt x="1617963" y="3005277"/>
                  <a:pt x="1565184" y="2991319"/>
                  <a:pt x="1800997" y="3017520"/>
                </a:cubicBezTo>
                <a:lnTo>
                  <a:pt x="1965589" y="3035808"/>
                </a:lnTo>
                <a:cubicBezTo>
                  <a:pt x="2087509" y="3029712"/>
                  <a:pt x="2209610" y="3026538"/>
                  <a:pt x="2331349" y="3017520"/>
                </a:cubicBezTo>
                <a:cubicBezTo>
                  <a:pt x="2374336" y="3014336"/>
                  <a:pt x="2416593" y="3004579"/>
                  <a:pt x="2459365" y="2999232"/>
                </a:cubicBezTo>
                <a:cubicBezTo>
                  <a:pt x="2514140" y="2992385"/>
                  <a:pt x="2569093" y="2987040"/>
                  <a:pt x="2623957" y="2980944"/>
                </a:cubicBezTo>
                <a:cubicBezTo>
                  <a:pt x="2843413" y="2993136"/>
                  <a:pt x="3063621" y="2995650"/>
                  <a:pt x="3282325" y="3017520"/>
                </a:cubicBezTo>
                <a:cubicBezTo>
                  <a:pt x="3309452" y="3020233"/>
                  <a:pt x="3329951" y="3044524"/>
                  <a:pt x="3355477" y="3054096"/>
                </a:cubicBezTo>
                <a:cubicBezTo>
                  <a:pt x="3379011" y="3062921"/>
                  <a:pt x="3404245" y="3066288"/>
                  <a:pt x="3428629" y="3072384"/>
                </a:cubicBezTo>
                <a:cubicBezTo>
                  <a:pt x="3446917" y="3084576"/>
                  <a:pt x="3463834" y="3099130"/>
                  <a:pt x="3483493" y="3108960"/>
                </a:cubicBezTo>
                <a:cubicBezTo>
                  <a:pt x="3509729" y="3122078"/>
                  <a:pt x="3588071" y="3139676"/>
                  <a:pt x="3611509" y="3145536"/>
                </a:cubicBezTo>
                <a:cubicBezTo>
                  <a:pt x="3657685" y="3141338"/>
                  <a:pt x="3814556" y="3137469"/>
                  <a:pt x="3885829" y="3108960"/>
                </a:cubicBezTo>
                <a:cubicBezTo>
                  <a:pt x="3921750" y="3094592"/>
                  <a:pt x="4011768" y="3049730"/>
                  <a:pt x="4050421" y="3017520"/>
                </a:cubicBezTo>
                <a:cubicBezTo>
                  <a:pt x="4070290" y="3000963"/>
                  <a:pt x="4085268" y="2979034"/>
                  <a:pt x="4105285" y="2962656"/>
                </a:cubicBezTo>
                <a:cubicBezTo>
                  <a:pt x="4152465" y="2924054"/>
                  <a:pt x="4208484" y="2896033"/>
                  <a:pt x="4251589" y="2852928"/>
                </a:cubicBezTo>
                <a:cubicBezTo>
                  <a:pt x="4269877" y="2834640"/>
                  <a:pt x="4285762" y="2813582"/>
                  <a:pt x="4306453" y="2798064"/>
                </a:cubicBezTo>
                <a:cubicBezTo>
                  <a:pt x="4334889" y="2776737"/>
                  <a:pt x="4367905" y="2762283"/>
                  <a:pt x="4397893" y="2743200"/>
                </a:cubicBezTo>
                <a:cubicBezTo>
                  <a:pt x="4434979" y="2719600"/>
                  <a:pt x="4471045" y="2694432"/>
                  <a:pt x="4507621" y="2670048"/>
                </a:cubicBezTo>
                <a:cubicBezTo>
                  <a:pt x="4519813" y="2651760"/>
                  <a:pt x="4528655" y="2630726"/>
                  <a:pt x="4544197" y="2615184"/>
                </a:cubicBezTo>
                <a:cubicBezTo>
                  <a:pt x="4559739" y="2599642"/>
                  <a:pt x="4582373" y="2592912"/>
                  <a:pt x="4599061" y="2578608"/>
                </a:cubicBezTo>
                <a:cubicBezTo>
                  <a:pt x="4625243" y="2556166"/>
                  <a:pt x="4649505" y="2531408"/>
                  <a:pt x="4672213" y="2505456"/>
                </a:cubicBezTo>
                <a:cubicBezTo>
                  <a:pt x="4767485" y="2396573"/>
                  <a:pt x="4682087" y="2462297"/>
                  <a:pt x="4781941" y="2395728"/>
                </a:cubicBezTo>
                <a:cubicBezTo>
                  <a:pt x="4886763" y="2238495"/>
                  <a:pt x="4761089" y="2437431"/>
                  <a:pt x="4836805" y="2286000"/>
                </a:cubicBezTo>
                <a:cubicBezTo>
                  <a:pt x="4846635" y="2266341"/>
                  <a:pt x="4863551" y="2250795"/>
                  <a:pt x="4873381" y="2231136"/>
                </a:cubicBezTo>
                <a:cubicBezTo>
                  <a:pt x="4885600" y="2206697"/>
                  <a:pt x="4905269" y="2124214"/>
                  <a:pt x="4909957" y="2103120"/>
                </a:cubicBezTo>
                <a:cubicBezTo>
                  <a:pt x="4956392" y="1894165"/>
                  <a:pt x="4901932" y="2116930"/>
                  <a:pt x="4946533" y="1938528"/>
                </a:cubicBezTo>
                <a:cubicBezTo>
                  <a:pt x="4952629" y="1865376"/>
                  <a:pt x="4957517" y="1792113"/>
                  <a:pt x="4964821" y="1719072"/>
                </a:cubicBezTo>
                <a:cubicBezTo>
                  <a:pt x="4969711" y="1670168"/>
                  <a:pt x="4983109" y="1621916"/>
                  <a:pt x="4983109" y="1572768"/>
                </a:cubicBezTo>
                <a:cubicBezTo>
                  <a:pt x="4983109" y="1171867"/>
                  <a:pt x="5008613" y="1265233"/>
                  <a:pt x="4946533" y="1078992"/>
                </a:cubicBezTo>
                <a:cubicBezTo>
                  <a:pt x="4940246" y="1028697"/>
                  <a:pt x="4921513" y="831150"/>
                  <a:pt x="4891669" y="786384"/>
                </a:cubicBezTo>
                <a:lnTo>
                  <a:pt x="4781941" y="621792"/>
                </a:lnTo>
                <a:lnTo>
                  <a:pt x="4745365" y="566928"/>
                </a:lnTo>
                <a:cubicBezTo>
                  <a:pt x="4733173" y="548640"/>
                  <a:pt x="4718619" y="531723"/>
                  <a:pt x="4708789" y="512064"/>
                </a:cubicBezTo>
                <a:cubicBezTo>
                  <a:pt x="4696597" y="487680"/>
                  <a:pt x="4681785" y="464438"/>
                  <a:pt x="4672213" y="438912"/>
                </a:cubicBezTo>
                <a:cubicBezTo>
                  <a:pt x="4663388" y="415378"/>
                  <a:pt x="4665165" y="388241"/>
                  <a:pt x="4653925" y="365760"/>
                </a:cubicBezTo>
                <a:cubicBezTo>
                  <a:pt x="4640294" y="338498"/>
                  <a:pt x="4615215" y="318455"/>
                  <a:pt x="4599061" y="292608"/>
                </a:cubicBezTo>
                <a:cubicBezTo>
                  <a:pt x="4584612" y="269490"/>
                  <a:pt x="4581762" y="238733"/>
                  <a:pt x="4562485" y="219456"/>
                </a:cubicBezTo>
                <a:cubicBezTo>
                  <a:pt x="4473381" y="130352"/>
                  <a:pt x="4478382" y="162511"/>
                  <a:pt x="4397893" y="128016"/>
                </a:cubicBezTo>
                <a:cubicBezTo>
                  <a:pt x="4136008" y="15779"/>
                  <a:pt x="4504466" y="157444"/>
                  <a:pt x="4251589" y="73152"/>
                </a:cubicBezTo>
                <a:cubicBezTo>
                  <a:pt x="4220446" y="62771"/>
                  <a:pt x="4191820" y="45214"/>
                  <a:pt x="4160149" y="36576"/>
                </a:cubicBezTo>
                <a:cubicBezTo>
                  <a:pt x="4124375" y="26819"/>
                  <a:pt x="4086903" y="24921"/>
                  <a:pt x="4050421" y="18288"/>
                </a:cubicBezTo>
                <a:cubicBezTo>
                  <a:pt x="4019839" y="12728"/>
                  <a:pt x="3989461" y="6096"/>
                  <a:pt x="3958981" y="0"/>
                </a:cubicBezTo>
                <a:cubicBezTo>
                  <a:pt x="3776101" y="6096"/>
                  <a:pt x="3592987" y="7219"/>
                  <a:pt x="3410341" y="18288"/>
                </a:cubicBezTo>
                <a:cubicBezTo>
                  <a:pt x="3391099" y="19454"/>
                  <a:pt x="3374013" y="31280"/>
                  <a:pt x="3355477" y="36576"/>
                </a:cubicBezTo>
                <a:cubicBezTo>
                  <a:pt x="3331310" y="43481"/>
                  <a:pt x="3306492" y="47959"/>
                  <a:pt x="3282325" y="54864"/>
                </a:cubicBezTo>
                <a:cubicBezTo>
                  <a:pt x="3263789" y="60160"/>
                  <a:pt x="3245997" y="67856"/>
                  <a:pt x="3227461" y="73152"/>
                </a:cubicBezTo>
                <a:cubicBezTo>
                  <a:pt x="3203294" y="80057"/>
                  <a:pt x="3178476" y="84535"/>
                  <a:pt x="3154309" y="91440"/>
                </a:cubicBezTo>
                <a:cubicBezTo>
                  <a:pt x="3135773" y="96736"/>
                  <a:pt x="3118677" y="108402"/>
                  <a:pt x="3099445" y="109728"/>
                </a:cubicBezTo>
                <a:cubicBezTo>
                  <a:pt x="2941208" y="120641"/>
                  <a:pt x="2782453" y="121920"/>
                  <a:pt x="2623957" y="128016"/>
                </a:cubicBezTo>
                <a:cubicBezTo>
                  <a:pt x="2575189" y="134112"/>
                  <a:pt x="2526008" y="137512"/>
                  <a:pt x="2477653" y="146304"/>
                </a:cubicBezTo>
                <a:cubicBezTo>
                  <a:pt x="2447584" y="151771"/>
                  <a:pt x="2345429" y="196944"/>
                  <a:pt x="2331349" y="201168"/>
                </a:cubicBezTo>
                <a:cubicBezTo>
                  <a:pt x="2273414" y="218549"/>
                  <a:pt x="2223043" y="216637"/>
                  <a:pt x="2166757" y="237744"/>
                </a:cubicBezTo>
                <a:cubicBezTo>
                  <a:pt x="2141231" y="247316"/>
                  <a:pt x="2118517" y="263248"/>
                  <a:pt x="2093605" y="274320"/>
                </a:cubicBezTo>
                <a:cubicBezTo>
                  <a:pt x="2005063" y="313672"/>
                  <a:pt x="2013926" y="307956"/>
                  <a:pt x="1929013" y="329184"/>
                </a:cubicBezTo>
                <a:cubicBezTo>
                  <a:pt x="1910725" y="341376"/>
                  <a:pt x="1894351" y="357102"/>
                  <a:pt x="1874149" y="365760"/>
                </a:cubicBezTo>
                <a:cubicBezTo>
                  <a:pt x="1851047" y="375661"/>
                  <a:pt x="1825643" y="379119"/>
                  <a:pt x="1800997" y="384048"/>
                </a:cubicBezTo>
                <a:cubicBezTo>
                  <a:pt x="1713104" y="401627"/>
                  <a:pt x="1634867" y="409386"/>
                  <a:pt x="1544965" y="420624"/>
                </a:cubicBezTo>
                <a:cubicBezTo>
                  <a:pt x="1362085" y="414528"/>
                  <a:pt x="1178675" y="417532"/>
                  <a:pt x="996325" y="402336"/>
                </a:cubicBezTo>
                <a:cubicBezTo>
                  <a:pt x="820760" y="387706"/>
                  <a:pt x="946947" y="363931"/>
                  <a:pt x="831733" y="347472"/>
                </a:cubicBezTo>
                <a:cubicBezTo>
                  <a:pt x="672946" y="324788"/>
                  <a:pt x="745985" y="337638"/>
                  <a:pt x="612277" y="310896"/>
                </a:cubicBezTo>
                <a:cubicBezTo>
                  <a:pt x="571385" y="321119"/>
                  <a:pt x="456112" y="347950"/>
                  <a:pt x="429397" y="365760"/>
                </a:cubicBezTo>
                <a:cubicBezTo>
                  <a:pt x="392821" y="390144"/>
                  <a:pt x="361372" y="425011"/>
                  <a:pt x="319669" y="438912"/>
                </a:cubicBezTo>
                <a:cubicBezTo>
                  <a:pt x="259022" y="459128"/>
                  <a:pt x="264805" y="437923"/>
                  <a:pt x="264805" y="475488"/>
                </a:cubicBezTo>
                <a:lnTo>
                  <a:pt x="283093" y="47548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52977A-82F4-0B45-B3E3-B3DD315FCD61}"/>
              </a:ext>
            </a:extLst>
          </p:cNvPr>
          <p:cNvSpPr>
            <a:spLocks noChangeArrowheads="1"/>
          </p:cNvSpPr>
          <p:nvPr/>
        </p:nvSpPr>
        <p:spPr bwMode="auto">
          <a:xfrm rot="19409569">
            <a:off x="1704364" y="2680545"/>
            <a:ext cx="3844461" cy="112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space </a:t>
            </a:r>
            <a:b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(keep going):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DF257C-2CAE-8F4F-B37D-04E90438A3EC}"/>
              </a:ext>
            </a:extLst>
          </p:cNvPr>
          <p:cNvSpPr/>
          <p:nvPr/>
        </p:nvSpPr>
        <p:spPr>
          <a:xfrm>
            <a:off x="6824233" y="3969060"/>
            <a:ext cx="188126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4184A8-BBAE-1D43-9249-CE87C4B9D742}"/>
              </a:ext>
            </a:extLst>
          </p:cNvPr>
          <p:cNvSpPr>
            <a:spLocks noChangeArrowheads="1"/>
          </p:cNvSpPr>
          <p:nvPr/>
        </p:nvSpPr>
        <p:spPr bwMode="auto">
          <a:xfrm rot="21443385">
            <a:off x="1652867" y="5528455"/>
            <a:ext cx="3207254" cy="58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real solution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137B2-206D-F848-9536-F58E0C193255}"/>
              </a:ext>
            </a:extLst>
          </p:cNvPr>
          <p:cNvCxnSpPr>
            <a:cxnSpLocks/>
          </p:cNvCxnSpPr>
          <p:nvPr/>
        </p:nvCxnSpPr>
        <p:spPr>
          <a:xfrm flipV="1">
            <a:off x="4013649" y="4182871"/>
            <a:ext cx="2810585" cy="140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443385">
                <a:off x="1724889" y="6008515"/>
                <a:ext cx="3207254" cy="588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etc.</a:t>
                </a: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21443385">
                <a:off x="1724889" y="6008515"/>
                <a:ext cx="3207254" cy="588118"/>
              </a:xfrm>
              <a:prstGeom prst="rect">
                <a:avLst/>
              </a:prstGeom>
              <a:blipFill>
                <a:blip r:embed="rId4"/>
                <a:stretch>
                  <a:fillRect t="-1695" b="-678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859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/>
              <p:nvPr/>
            </p:nvSpPr>
            <p:spPr>
              <a:xfrm>
                <a:off x="2366017" y="1484784"/>
                <a:ext cx="7700954" cy="9865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+1)=0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017" y="1484784"/>
                <a:ext cx="7700954" cy="986552"/>
              </a:xfrm>
              <a:prstGeom prst="rect">
                <a:avLst/>
              </a:prstGeom>
              <a:blipFill>
                <a:blip r:embed="rId3"/>
                <a:stretch>
                  <a:fillRect l="-12026" t="-132051" b="-18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6D6D31B-9F30-BE4B-9999-7D7FBC4D1F49}"/>
              </a:ext>
            </a:extLst>
          </p:cNvPr>
          <p:cNvSpPr/>
          <p:nvPr/>
        </p:nvSpPr>
        <p:spPr>
          <a:xfrm>
            <a:off x="4492080" y="2889504"/>
            <a:ext cx="4988297" cy="3145536"/>
          </a:xfrm>
          <a:custGeom>
            <a:avLst/>
            <a:gdLst>
              <a:gd name="connsiteX0" fmla="*/ 264805 w 4988297"/>
              <a:gd name="connsiteY0" fmla="*/ 420624 h 3145536"/>
              <a:gd name="connsiteX1" fmla="*/ 264805 w 4988297"/>
              <a:gd name="connsiteY1" fmla="*/ 420624 h 3145536"/>
              <a:gd name="connsiteX2" fmla="*/ 191653 w 4988297"/>
              <a:gd name="connsiteY2" fmla="*/ 640080 h 3145536"/>
              <a:gd name="connsiteX3" fmla="*/ 173365 w 4988297"/>
              <a:gd name="connsiteY3" fmla="*/ 694944 h 3145536"/>
              <a:gd name="connsiteX4" fmla="*/ 118501 w 4988297"/>
              <a:gd name="connsiteY4" fmla="*/ 804672 h 3145536"/>
              <a:gd name="connsiteX5" fmla="*/ 81925 w 4988297"/>
              <a:gd name="connsiteY5" fmla="*/ 859536 h 3145536"/>
              <a:gd name="connsiteX6" fmla="*/ 27061 w 4988297"/>
              <a:gd name="connsiteY6" fmla="*/ 1042416 h 3145536"/>
              <a:gd name="connsiteX7" fmla="*/ 27061 w 4988297"/>
              <a:gd name="connsiteY7" fmla="*/ 1901952 h 3145536"/>
              <a:gd name="connsiteX8" fmla="*/ 45349 w 4988297"/>
              <a:gd name="connsiteY8" fmla="*/ 1993392 h 3145536"/>
              <a:gd name="connsiteX9" fmla="*/ 209941 w 4988297"/>
              <a:gd name="connsiteY9" fmla="*/ 2249424 h 3145536"/>
              <a:gd name="connsiteX10" fmla="*/ 319669 w 4988297"/>
              <a:gd name="connsiteY10" fmla="*/ 2377440 h 3145536"/>
              <a:gd name="connsiteX11" fmla="*/ 447685 w 4988297"/>
              <a:gd name="connsiteY11" fmla="*/ 2468880 h 3145536"/>
              <a:gd name="connsiteX12" fmla="*/ 502549 w 4988297"/>
              <a:gd name="connsiteY12" fmla="*/ 2487168 h 3145536"/>
              <a:gd name="connsiteX13" fmla="*/ 557413 w 4988297"/>
              <a:gd name="connsiteY13" fmla="*/ 2523744 h 3145536"/>
              <a:gd name="connsiteX14" fmla="*/ 667141 w 4988297"/>
              <a:gd name="connsiteY14" fmla="*/ 2542032 h 3145536"/>
              <a:gd name="connsiteX15" fmla="*/ 740293 w 4988297"/>
              <a:gd name="connsiteY15" fmla="*/ 2578608 h 3145536"/>
              <a:gd name="connsiteX16" fmla="*/ 904885 w 4988297"/>
              <a:gd name="connsiteY16" fmla="*/ 2651760 h 3145536"/>
              <a:gd name="connsiteX17" fmla="*/ 1051189 w 4988297"/>
              <a:gd name="connsiteY17" fmla="*/ 2761488 h 3145536"/>
              <a:gd name="connsiteX18" fmla="*/ 1160917 w 4988297"/>
              <a:gd name="connsiteY18" fmla="*/ 2834640 h 3145536"/>
              <a:gd name="connsiteX19" fmla="*/ 1215781 w 4988297"/>
              <a:gd name="connsiteY19" fmla="*/ 2871216 h 3145536"/>
              <a:gd name="connsiteX20" fmla="*/ 1362085 w 4988297"/>
              <a:gd name="connsiteY20" fmla="*/ 2944368 h 3145536"/>
              <a:gd name="connsiteX21" fmla="*/ 1490101 w 4988297"/>
              <a:gd name="connsiteY21" fmla="*/ 2962656 h 3145536"/>
              <a:gd name="connsiteX22" fmla="*/ 1800997 w 4988297"/>
              <a:gd name="connsiteY22" fmla="*/ 3017520 h 3145536"/>
              <a:gd name="connsiteX23" fmla="*/ 1965589 w 4988297"/>
              <a:gd name="connsiteY23" fmla="*/ 3035808 h 3145536"/>
              <a:gd name="connsiteX24" fmla="*/ 2331349 w 4988297"/>
              <a:gd name="connsiteY24" fmla="*/ 3017520 h 3145536"/>
              <a:gd name="connsiteX25" fmla="*/ 2459365 w 4988297"/>
              <a:gd name="connsiteY25" fmla="*/ 2999232 h 3145536"/>
              <a:gd name="connsiteX26" fmla="*/ 2623957 w 4988297"/>
              <a:gd name="connsiteY26" fmla="*/ 2980944 h 3145536"/>
              <a:gd name="connsiteX27" fmla="*/ 3282325 w 4988297"/>
              <a:gd name="connsiteY27" fmla="*/ 3017520 h 3145536"/>
              <a:gd name="connsiteX28" fmla="*/ 3355477 w 4988297"/>
              <a:gd name="connsiteY28" fmla="*/ 3054096 h 3145536"/>
              <a:gd name="connsiteX29" fmla="*/ 3428629 w 4988297"/>
              <a:gd name="connsiteY29" fmla="*/ 3072384 h 3145536"/>
              <a:gd name="connsiteX30" fmla="*/ 3483493 w 4988297"/>
              <a:gd name="connsiteY30" fmla="*/ 3108960 h 3145536"/>
              <a:gd name="connsiteX31" fmla="*/ 3611509 w 4988297"/>
              <a:gd name="connsiteY31" fmla="*/ 3145536 h 3145536"/>
              <a:gd name="connsiteX32" fmla="*/ 3885829 w 4988297"/>
              <a:gd name="connsiteY32" fmla="*/ 3108960 h 3145536"/>
              <a:gd name="connsiteX33" fmla="*/ 4050421 w 4988297"/>
              <a:gd name="connsiteY33" fmla="*/ 3017520 h 3145536"/>
              <a:gd name="connsiteX34" fmla="*/ 4105285 w 4988297"/>
              <a:gd name="connsiteY34" fmla="*/ 2962656 h 3145536"/>
              <a:gd name="connsiteX35" fmla="*/ 4251589 w 4988297"/>
              <a:gd name="connsiteY35" fmla="*/ 2852928 h 3145536"/>
              <a:gd name="connsiteX36" fmla="*/ 4306453 w 4988297"/>
              <a:gd name="connsiteY36" fmla="*/ 2798064 h 3145536"/>
              <a:gd name="connsiteX37" fmla="*/ 4397893 w 4988297"/>
              <a:gd name="connsiteY37" fmla="*/ 2743200 h 3145536"/>
              <a:gd name="connsiteX38" fmla="*/ 4507621 w 4988297"/>
              <a:gd name="connsiteY38" fmla="*/ 2670048 h 3145536"/>
              <a:gd name="connsiteX39" fmla="*/ 4544197 w 4988297"/>
              <a:gd name="connsiteY39" fmla="*/ 2615184 h 3145536"/>
              <a:gd name="connsiteX40" fmla="*/ 4599061 w 4988297"/>
              <a:gd name="connsiteY40" fmla="*/ 2578608 h 3145536"/>
              <a:gd name="connsiteX41" fmla="*/ 4672213 w 4988297"/>
              <a:gd name="connsiteY41" fmla="*/ 2505456 h 3145536"/>
              <a:gd name="connsiteX42" fmla="*/ 4781941 w 4988297"/>
              <a:gd name="connsiteY42" fmla="*/ 2395728 h 3145536"/>
              <a:gd name="connsiteX43" fmla="*/ 4836805 w 4988297"/>
              <a:gd name="connsiteY43" fmla="*/ 2286000 h 3145536"/>
              <a:gd name="connsiteX44" fmla="*/ 4873381 w 4988297"/>
              <a:gd name="connsiteY44" fmla="*/ 2231136 h 3145536"/>
              <a:gd name="connsiteX45" fmla="*/ 4909957 w 4988297"/>
              <a:gd name="connsiteY45" fmla="*/ 2103120 h 3145536"/>
              <a:gd name="connsiteX46" fmla="*/ 4946533 w 4988297"/>
              <a:gd name="connsiteY46" fmla="*/ 1938528 h 3145536"/>
              <a:gd name="connsiteX47" fmla="*/ 4964821 w 4988297"/>
              <a:gd name="connsiteY47" fmla="*/ 1719072 h 3145536"/>
              <a:gd name="connsiteX48" fmla="*/ 4983109 w 4988297"/>
              <a:gd name="connsiteY48" fmla="*/ 1572768 h 3145536"/>
              <a:gd name="connsiteX49" fmla="*/ 4946533 w 4988297"/>
              <a:gd name="connsiteY49" fmla="*/ 1078992 h 3145536"/>
              <a:gd name="connsiteX50" fmla="*/ 4891669 w 4988297"/>
              <a:gd name="connsiteY50" fmla="*/ 786384 h 3145536"/>
              <a:gd name="connsiteX51" fmla="*/ 4781941 w 4988297"/>
              <a:gd name="connsiteY51" fmla="*/ 621792 h 3145536"/>
              <a:gd name="connsiteX52" fmla="*/ 4745365 w 4988297"/>
              <a:gd name="connsiteY52" fmla="*/ 566928 h 3145536"/>
              <a:gd name="connsiteX53" fmla="*/ 4708789 w 4988297"/>
              <a:gd name="connsiteY53" fmla="*/ 512064 h 3145536"/>
              <a:gd name="connsiteX54" fmla="*/ 4672213 w 4988297"/>
              <a:gd name="connsiteY54" fmla="*/ 438912 h 3145536"/>
              <a:gd name="connsiteX55" fmla="*/ 4653925 w 4988297"/>
              <a:gd name="connsiteY55" fmla="*/ 365760 h 3145536"/>
              <a:gd name="connsiteX56" fmla="*/ 4599061 w 4988297"/>
              <a:gd name="connsiteY56" fmla="*/ 292608 h 3145536"/>
              <a:gd name="connsiteX57" fmla="*/ 4562485 w 4988297"/>
              <a:gd name="connsiteY57" fmla="*/ 219456 h 3145536"/>
              <a:gd name="connsiteX58" fmla="*/ 4397893 w 4988297"/>
              <a:gd name="connsiteY58" fmla="*/ 128016 h 3145536"/>
              <a:gd name="connsiteX59" fmla="*/ 4251589 w 4988297"/>
              <a:gd name="connsiteY59" fmla="*/ 73152 h 3145536"/>
              <a:gd name="connsiteX60" fmla="*/ 4160149 w 4988297"/>
              <a:gd name="connsiteY60" fmla="*/ 36576 h 3145536"/>
              <a:gd name="connsiteX61" fmla="*/ 4050421 w 4988297"/>
              <a:gd name="connsiteY61" fmla="*/ 18288 h 3145536"/>
              <a:gd name="connsiteX62" fmla="*/ 3958981 w 4988297"/>
              <a:gd name="connsiteY62" fmla="*/ 0 h 3145536"/>
              <a:gd name="connsiteX63" fmla="*/ 3410341 w 4988297"/>
              <a:gd name="connsiteY63" fmla="*/ 18288 h 3145536"/>
              <a:gd name="connsiteX64" fmla="*/ 3355477 w 4988297"/>
              <a:gd name="connsiteY64" fmla="*/ 36576 h 3145536"/>
              <a:gd name="connsiteX65" fmla="*/ 3282325 w 4988297"/>
              <a:gd name="connsiteY65" fmla="*/ 54864 h 3145536"/>
              <a:gd name="connsiteX66" fmla="*/ 3227461 w 4988297"/>
              <a:gd name="connsiteY66" fmla="*/ 73152 h 3145536"/>
              <a:gd name="connsiteX67" fmla="*/ 3154309 w 4988297"/>
              <a:gd name="connsiteY67" fmla="*/ 91440 h 3145536"/>
              <a:gd name="connsiteX68" fmla="*/ 3099445 w 4988297"/>
              <a:gd name="connsiteY68" fmla="*/ 109728 h 3145536"/>
              <a:gd name="connsiteX69" fmla="*/ 2623957 w 4988297"/>
              <a:gd name="connsiteY69" fmla="*/ 128016 h 3145536"/>
              <a:gd name="connsiteX70" fmla="*/ 2477653 w 4988297"/>
              <a:gd name="connsiteY70" fmla="*/ 146304 h 3145536"/>
              <a:gd name="connsiteX71" fmla="*/ 2331349 w 4988297"/>
              <a:gd name="connsiteY71" fmla="*/ 201168 h 3145536"/>
              <a:gd name="connsiteX72" fmla="*/ 2166757 w 4988297"/>
              <a:gd name="connsiteY72" fmla="*/ 237744 h 3145536"/>
              <a:gd name="connsiteX73" fmla="*/ 2093605 w 4988297"/>
              <a:gd name="connsiteY73" fmla="*/ 274320 h 3145536"/>
              <a:gd name="connsiteX74" fmla="*/ 1929013 w 4988297"/>
              <a:gd name="connsiteY74" fmla="*/ 329184 h 3145536"/>
              <a:gd name="connsiteX75" fmla="*/ 1874149 w 4988297"/>
              <a:gd name="connsiteY75" fmla="*/ 365760 h 3145536"/>
              <a:gd name="connsiteX76" fmla="*/ 1800997 w 4988297"/>
              <a:gd name="connsiteY76" fmla="*/ 384048 h 3145536"/>
              <a:gd name="connsiteX77" fmla="*/ 1544965 w 4988297"/>
              <a:gd name="connsiteY77" fmla="*/ 420624 h 3145536"/>
              <a:gd name="connsiteX78" fmla="*/ 996325 w 4988297"/>
              <a:gd name="connsiteY78" fmla="*/ 402336 h 3145536"/>
              <a:gd name="connsiteX79" fmla="*/ 831733 w 4988297"/>
              <a:gd name="connsiteY79" fmla="*/ 347472 h 3145536"/>
              <a:gd name="connsiteX80" fmla="*/ 612277 w 4988297"/>
              <a:gd name="connsiteY80" fmla="*/ 310896 h 3145536"/>
              <a:gd name="connsiteX81" fmla="*/ 429397 w 4988297"/>
              <a:gd name="connsiteY81" fmla="*/ 365760 h 3145536"/>
              <a:gd name="connsiteX82" fmla="*/ 319669 w 4988297"/>
              <a:gd name="connsiteY82" fmla="*/ 438912 h 3145536"/>
              <a:gd name="connsiteX83" fmla="*/ 264805 w 4988297"/>
              <a:gd name="connsiteY83" fmla="*/ 475488 h 3145536"/>
              <a:gd name="connsiteX84" fmla="*/ 283093 w 4988297"/>
              <a:gd name="connsiteY84" fmla="*/ 475488 h 314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988297" h="3145536">
                <a:moveTo>
                  <a:pt x="264805" y="420624"/>
                </a:moveTo>
                <a:lnTo>
                  <a:pt x="264805" y="420624"/>
                </a:lnTo>
                <a:lnTo>
                  <a:pt x="191653" y="640080"/>
                </a:lnTo>
                <a:cubicBezTo>
                  <a:pt x="185557" y="658368"/>
                  <a:pt x="184058" y="678904"/>
                  <a:pt x="173365" y="694944"/>
                </a:cubicBezTo>
                <a:cubicBezTo>
                  <a:pt x="68543" y="852177"/>
                  <a:pt x="194217" y="653241"/>
                  <a:pt x="118501" y="804672"/>
                </a:cubicBezTo>
                <a:cubicBezTo>
                  <a:pt x="108671" y="824331"/>
                  <a:pt x="90852" y="839451"/>
                  <a:pt x="81925" y="859536"/>
                </a:cubicBezTo>
                <a:cubicBezTo>
                  <a:pt x="56483" y="916781"/>
                  <a:pt x="42260" y="981620"/>
                  <a:pt x="27061" y="1042416"/>
                </a:cubicBezTo>
                <a:cubicBezTo>
                  <a:pt x="-14273" y="1414423"/>
                  <a:pt x="-3358" y="1247937"/>
                  <a:pt x="27061" y="1901952"/>
                </a:cubicBezTo>
                <a:cubicBezTo>
                  <a:pt x="28505" y="1933002"/>
                  <a:pt x="33805" y="1964532"/>
                  <a:pt x="45349" y="1993392"/>
                </a:cubicBezTo>
                <a:cubicBezTo>
                  <a:pt x="138086" y="2225234"/>
                  <a:pt x="95743" y="2118912"/>
                  <a:pt x="209941" y="2249424"/>
                </a:cubicBezTo>
                <a:cubicBezTo>
                  <a:pt x="282215" y="2332023"/>
                  <a:pt x="241647" y="2310564"/>
                  <a:pt x="319669" y="2377440"/>
                </a:cubicBezTo>
                <a:cubicBezTo>
                  <a:pt x="331266" y="2387381"/>
                  <a:pt x="424527" y="2457301"/>
                  <a:pt x="447685" y="2468880"/>
                </a:cubicBezTo>
                <a:cubicBezTo>
                  <a:pt x="464927" y="2477501"/>
                  <a:pt x="485307" y="2478547"/>
                  <a:pt x="502549" y="2487168"/>
                </a:cubicBezTo>
                <a:cubicBezTo>
                  <a:pt x="522208" y="2496998"/>
                  <a:pt x="536561" y="2516793"/>
                  <a:pt x="557413" y="2523744"/>
                </a:cubicBezTo>
                <a:cubicBezTo>
                  <a:pt x="592591" y="2535470"/>
                  <a:pt x="630565" y="2535936"/>
                  <a:pt x="667141" y="2542032"/>
                </a:cubicBezTo>
                <a:cubicBezTo>
                  <a:pt x="691525" y="2554224"/>
                  <a:pt x="715381" y="2567536"/>
                  <a:pt x="740293" y="2578608"/>
                </a:cubicBezTo>
                <a:cubicBezTo>
                  <a:pt x="787813" y="2599728"/>
                  <a:pt x="859865" y="2621747"/>
                  <a:pt x="904885" y="2651760"/>
                </a:cubicBezTo>
                <a:cubicBezTo>
                  <a:pt x="955607" y="2685575"/>
                  <a:pt x="1000467" y="2727673"/>
                  <a:pt x="1051189" y="2761488"/>
                </a:cubicBezTo>
                <a:lnTo>
                  <a:pt x="1160917" y="2834640"/>
                </a:lnTo>
                <a:cubicBezTo>
                  <a:pt x="1179205" y="2846832"/>
                  <a:pt x="1196122" y="2861386"/>
                  <a:pt x="1215781" y="2871216"/>
                </a:cubicBezTo>
                <a:cubicBezTo>
                  <a:pt x="1264549" y="2895600"/>
                  <a:pt x="1308109" y="2936657"/>
                  <a:pt x="1362085" y="2944368"/>
                </a:cubicBezTo>
                <a:lnTo>
                  <a:pt x="1490101" y="2962656"/>
                </a:lnTo>
                <a:cubicBezTo>
                  <a:pt x="1617963" y="3005277"/>
                  <a:pt x="1565184" y="2991319"/>
                  <a:pt x="1800997" y="3017520"/>
                </a:cubicBezTo>
                <a:lnTo>
                  <a:pt x="1965589" y="3035808"/>
                </a:lnTo>
                <a:cubicBezTo>
                  <a:pt x="2087509" y="3029712"/>
                  <a:pt x="2209610" y="3026538"/>
                  <a:pt x="2331349" y="3017520"/>
                </a:cubicBezTo>
                <a:cubicBezTo>
                  <a:pt x="2374336" y="3014336"/>
                  <a:pt x="2416593" y="3004579"/>
                  <a:pt x="2459365" y="2999232"/>
                </a:cubicBezTo>
                <a:cubicBezTo>
                  <a:pt x="2514140" y="2992385"/>
                  <a:pt x="2569093" y="2987040"/>
                  <a:pt x="2623957" y="2980944"/>
                </a:cubicBezTo>
                <a:cubicBezTo>
                  <a:pt x="2843413" y="2993136"/>
                  <a:pt x="3063621" y="2995650"/>
                  <a:pt x="3282325" y="3017520"/>
                </a:cubicBezTo>
                <a:cubicBezTo>
                  <a:pt x="3309452" y="3020233"/>
                  <a:pt x="3329951" y="3044524"/>
                  <a:pt x="3355477" y="3054096"/>
                </a:cubicBezTo>
                <a:cubicBezTo>
                  <a:pt x="3379011" y="3062921"/>
                  <a:pt x="3404245" y="3066288"/>
                  <a:pt x="3428629" y="3072384"/>
                </a:cubicBezTo>
                <a:cubicBezTo>
                  <a:pt x="3446917" y="3084576"/>
                  <a:pt x="3463834" y="3099130"/>
                  <a:pt x="3483493" y="3108960"/>
                </a:cubicBezTo>
                <a:cubicBezTo>
                  <a:pt x="3509729" y="3122078"/>
                  <a:pt x="3588071" y="3139676"/>
                  <a:pt x="3611509" y="3145536"/>
                </a:cubicBezTo>
                <a:cubicBezTo>
                  <a:pt x="3657685" y="3141338"/>
                  <a:pt x="3814556" y="3137469"/>
                  <a:pt x="3885829" y="3108960"/>
                </a:cubicBezTo>
                <a:cubicBezTo>
                  <a:pt x="3921750" y="3094592"/>
                  <a:pt x="4011768" y="3049730"/>
                  <a:pt x="4050421" y="3017520"/>
                </a:cubicBezTo>
                <a:cubicBezTo>
                  <a:pt x="4070290" y="3000963"/>
                  <a:pt x="4085268" y="2979034"/>
                  <a:pt x="4105285" y="2962656"/>
                </a:cubicBezTo>
                <a:cubicBezTo>
                  <a:pt x="4152465" y="2924054"/>
                  <a:pt x="4208484" y="2896033"/>
                  <a:pt x="4251589" y="2852928"/>
                </a:cubicBezTo>
                <a:cubicBezTo>
                  <a:pt x="4269877" y="2834640"/>
                  <a:pt x="4285762" y="2813582"/>
                  <a:pt x="4306453" y="2798064"/>
                </a:cubicBezTo>
                <a:cubicBezTo>
                  <a:pt x="4334889" y="2776737"/>
                  <a:pt x="4367905" y="2762283"/>
                  <a:pt x="4397893" y="2743200"/>
                </a:cubicBezTo>
                <a:cubicBezTo>
                  <a:pt x="4434979" y="2719600"/>
                  <a:pt x="4471045" y="2694432"/>
                  <a:pt x="4507621" y="2670048"/>
                </a:cubicBezTo>
                <a:cubicBezTo>
                  <a:pt x="4519813" y="2651760"/>
                  <a:pt x="4528655" y="2630726"/>
                  <a:pt x="4544197" y="2615184"/>
                </a:cubicBezTo>
                <a:cubicBezTo>
                  <a:pt x="4559739" y="2599642"/>
                  <a:pt x="4582373" y="2592912"/>
                  <a:pt x="4599061" y="2578608"/>
                </a:cubicBezTo>
                <a:cubicBezTo>
                  <a:pt x="4625243" y="2556166"/>
                  <a:pt x="4649505" y="2531408"/>
                  <a:pt x="4672213" y="2505456"/>
                </a:cubicBezTo>
                <a:cubicBezTo>
                  <a:pt x="4767485" y="2396573"/>
                  <a:pt x="4682087" y="2462297"/>
                  <a:pt x="4781941" y="2395728"/>
                </a:cubicBezTo>
                <a:cubicBezTo>
                  <a:pt x="4886763" y="2238495"/>
                  <a:pt x="4761089" y="2437431"/>
                  <a:pt x="4836805" y="2286000"/>
                </a:cubicBezTo>
                <a:cubicBezTo>
                  <a:pt x="4846635" y="2266341"/>
                  <a:pt x="4863551" y="2250795"/>
                  <a:pt x="4873381" y="2231136"/>
                </a:cubicBezTo>
                <a:cubicBezTo>
                  <a:pt x="4885600" y="2206697"/>
                  <a:pt x="4905269" y="2124214"/>
                  <a:pt x="4909957" y="2103120"/>
                </a:cubicBezTo>
                <a:cubicBezTo>
                  <a:pt x="4956392" y="1894165"/>
                  <a:pt x="4901932" y="2116930"/>
                  <a:pt x="4946533" y="1938528"/>
                </a:cubicBezTo>
                <a:cubicBezTo>
                  <a:pt x="4952629" y="1865376"/>
                  <a:pt x="4957517" y="1792113"/>
                  <a:pt x="4964821" y="1719072"/>
                </a:cubicBezTo>
                <a:cubicBezTo>
                  <a:pt x="4969711" y="1670168"/>
                  <a:pt x="4983109" y="1621916"/>
                  <a:pt x="4983109" y="1572768"/>
                </a:cubicBezTo>
                <a:cubicBezTo>
                  <a:pt x="4983109" y="1171867"/>
                  <a:pt x="5008613" y="1265233"/>
                  <a:pt x="4946533" y="1078992"/>
                </a:cubicBezTo>
                <a:cubicBezTo>
                  <a:pt x="4940246" y="1028697"/>
                  <a:pt x="4921513" y="831150"/>
                  <a:pt x="4891669" y="786384"/>
                </a:cubicBezTo>
                <a:lnTo>
                  <a:pt x="4781941" y="621792"/>
                </a:lnTo>
                <a:lnTo>
                  <a:pt x="4745365" y="566928"/>
                </a:lnTo>
                <a:cubicBezTo>
                  <a:pt x="4733173" y="548640"/>
                  <a:pt x="4718619" y="531723"/>
                  <a:pt x="4708789" y="512064"/>
                </a:cubicBezTo>
                <a:cubicBezTo>
                  <a:pt x="4696597" y="487680"/>
                  <a:pt x="4681785" y="464438"/>
                  <a:pt x="4672213" y="438912"/>
                </a:cubicBezTo>
                <a:cubicBezTo>
                  <a:pt x="4663388" y="415378"/>
                  <a:pt x="4665165" y="388241"/>
                  <a:pt x="4653925" y="365760"/>
                </a:cubicBezTo>
                <a:cubicBezTo>
                  <a:pt x="4640294" y="338498"/>
                  <a:pt x="4615215" y="318455"/>
                  <a:pt x="4599061" y="292608"/>
                </a:cubicBezTo>
                <a:cubicBezTo>
                  <a:pt x="4584612" y="269490"/>
                  <a:pt x="4581762" y="238733"/>
                  <a:pt x="4562485" y="219456"/>
                </a:cubicBezTo>
                <a:cubicBezTo>
                  <a:pt x="4473381" y="130352"/>
                  <a:pt x="4478382" y="162511"/>
                  <a:pt x="4397893" y="128016"/>
                </a:cubicBezTo>
                <a:cubicBezTo>
                  <a:pt x="4136008" y="15779"/>
                  <a:pt x="4504466" y="157444"/>
                  <a:pt x="4251589" y="73152"/>
                </a:cubicBezTo>
                <a:cubicBezTo>
                  <a:pt x="4220446" y="62771"/>
                  <a:pt x="4191820" y="45214"/>
                  <a:pt x="4160149" y="36576"/>
                </a:cubicBezTo>
                <a:cubicBezTo>
                  <a:pt x="4124375" y="26819"/>
                  <a:pt x="4086903" y="24921"/>
                  <a:pt x="4050421" y="18288"/>
                </a:cubicBezTo>
                <a:cubicBezTo>
                  <a:pt x="4019839" y="12728"/>
                  <a:pt x="3989461" y="6096"/>
                  <a:pt x="3958981" y="0"/>
                </a:cubicBezTo>
                <a:cubicBezTo>
                  <a:pt x="3776101" y="6096"/>
                  <a:pt x="3592987" y="7219"/>
                  <a:pt x="3410341" y="18288"/>
                </a:cubicBezTo>
                <a:cubicBezTo>
                  <a:pt x="3391099" y="19454"/>
                  <a:pt x="3374013" y="31280"/>
                  <a:pt x="3355477" y="36576"/>
                </a:cubicBezTo>
                <a:cubicBezTo>
                  <a:pt x="3331310" y="43481"/>
                  <a:pt x="3306492" y="47959"/>
                  <a:pt x="3282325" y="54864"/>
                </a:cubicBezTo>
                <a:cubicBezTo>
                  <a:pt x="3263789" y="60160"/>
                  <a:pt x="3245997" y="67856"/>
                  <a:pt x="3227461" y="73152"/>
                </a:cubicBezTo>
                <a:cubicBezTo>
                  <a:pt x="3203294" y="80057"/>
                  <a:pt x="3178476" y="84535"/>
                  <a:pt x="3154309" y="91440"/>
                </a:cubicBezTo>
                <a:cubicBezTo>
                  <a:pt x="3135773" y="96736"/>
                  <a:pt x="3118677" y="108402"/>
                  <a:pt x="3099445" y="109728"/>
                </a:cubicBezTo>
                <a:cubicBezTo>
                  <a:pt x="2941208" y="120641"/>
                  <a:pt x="2782453" y="121920"/>
                  <a:pt x="2623957" y="128016"/>
                </a:cubicBezTo>
                <a:cubicBezTo>
                  <a:pt x="2575189" y="134112"/>
                  <a:pt x="2526008" y="137512"/>
                  <a:pt x="2477653" y="146304"/>
                </a:cubicBezTo>
                <a:cubicBezTo>
                  <a:pt x="2447584" y="151771"/>
                  <a:pt x="2345429" y="196944"/>
                  <a:pt x="2331349" y="201168"/>
                </a:cubicBezTo>
                <a:cubicBezTo>
                  <a:pt x="2273414" y="218549"/>
                  <a:pt x="2223043" y="216637"/>
                  <a:pt x="2166757" y="237744"/>
                </a:cubicBezTo>
                <a:cubicBezTo>
                  <a:pt x="2141231" y="247316"/>
                  <a:pt x="2118517" y="263248"/>
                  <a:pt x="2093605" y="274320"/>
                </a:cubicBezTo>
                <a:cubicBezTo>
                  <a:pt x="2005063" y="313672"/>
                  <a:pt x="2013926" y="307956"/>
                  <a:pt x="1929013" y="329184"/>
                </a:cubicBezTo>
                <a:cubicBezTo>
                  <a:pt x="1910725" y="341376"/>
                  <a:pt x="1894351" y="357102"/>
                  <a:pt x="1874149" y="365760"/>
                </a:cubicBezTo>
                <a:cubicBezTo>
                  <a:pt x="1851047" y="375661"/>
                  <a:pt x="1825643" y="379119"/>
                  <a:pt x="1800997" y="384048"/>
                </a:cubicBezTo>
                <a:cubicBezTo>
                  <a:pt x="1713104" y="401627"/>
                  <a:pt x="1634867" y="409386"/>
                  <a:pt x="1544965" y="420624"/>
                </a:cubicBezTo>
                <a:cubicBezTo>
                  <a:pt x="1362085" y="414528"/>
                  <a:pt x="1178675" y="417532"/>
                  <a:pt x="996325" y="402336"/>
                </a:cubicBezTo>
                <a:cubicBezTo>
                  <a:pt x="820760" y="387706"/>
                  <a:pt x="946947" y="363931"/>
                  <a:pt x="831733" y="347472"/>
                </a:cubicBezTo>
                <a:cubicBezTo>
                  <a:pt x="672946" y="324788"/>
                  <a:pt x="745985" y="337638"/>
                  <a:pt x="612277" y="310896"/>
                </a:cubicBezTo>
                <a:cubicBezTo>
                  <a:pt x="571385" y="321119"/>
                  <a:pt x="456112" y="347950"/>
                  <a:pt x="429397" y="365760"/>
                </a:cubicBezTo>
                <a:cubicBezTo>
                  <a:pt x="392821" y="390144"/>
                  <a:pt x="361372" y="425011"/>
                  <a:pt x="319669" y="438912"/>
                </a:cubicBezTo>
                <a:cubicBezTo>
                  <a:pt x="259022" y="459128"/>
                  <a:pt x="264805" y="437923"/>
                  <a:pt x="264805" y="475488"/>
                </a:cubicBezTo>
                <a:lnTo>
                  <a:pt x="283093" y="47548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DF257C-2CAE-8F4F-B37D-04E90438A3EC}"/>
              </a:ext>
            </a:extLst>
          </p:cNvPr>
          <p:cNvSpPr/>
          <p:nvPr/>
        </p:nvSpPr>
        <p:spPr>
          <a:xfrm>
            <a:off x="6824233" y="3969060"/>
            <a:ext cx="188126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4184A8-BBAE-1D43-9249-CE87C4B9D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443385">
                <a:off x="1716002" y="5147464"/>
                <a:ext cx="4960902" cy="5881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When #</a:t>
                </a:r>
                <a:r>
                  <a:rPr lang="en-US" sz="2800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eqns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#</a:t>
                </a:r>
                <a:r>
                  <a:rPr lang="en-US" sz="2800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vars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4184A8-BBAE-1D43-9249-CE87C4B9D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21443385">
                <a:off x="1716002" y="5147464"/>
                <a:ext cx="4960902" cy="588118"/>
              </a:xfrm>
              <a:prstGeom prst="rect">
                <a:avLst/>
              </a:prstGeom>
              <a:blipFill>
                <a:blip r:embed="rId4"/>
                <a:stretch>
                  <a:fillRect l="-2278" b="-1692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A9253B7-B3FD-7F40-90BC-5292905BCAFB}"/>
              </a:ext>
            </a:extLst>
          </p:cNvPr>
          <p:cNvSpPr>
            <a:spLocks noChangeArrowheads="1"/>
          </p:cNvSpPr>
          <p:nvPr/>
        </p:nvSpPr>
        <p:spPr bwMode="auto">
          <a:xfrm rot="21443385">
            <a:off x="1793331" y="5559467"/>
            <a:ext cx="8201395" cy="968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only surviving solution to the linear system is the real solution.</a:t>
            </a:r>
          </a:p>
        </p:txBody>
      </p:sp>
    </p:spTree>
    <p:extLst>
      <p:ext uri="{BB962C8B-B14F-4D97-AF65-F5344CB8AC3E}">
        <p14:creationId xmlns:p14="http://schemas.microsoft.com/office/powerpoint/2010/main" val="1296089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137EB3F-BF19-9845-8699-A11F601DA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7608" y="1484784"/>
                <a:ext cx="7416824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en-US" sz="2800" b="1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𝑨</m:t>
                    </m:r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𝑨𝒔</m:t>
                    </m:r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𝒆</m:t>
                    </m:r>
                  </m:oMath>
                </a14:m>
                <a:r>
                  <a:rPr lang="en-US" sz="2800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𝒔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137EB3F-BF19-9845-8699-A11F601DA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7608" y="1484784"/>
                <a:ext cx="7416824" cy="589892"/>
              </a:xfrm>
              <a:prstGeom prst="rect">
                <a:avLst/>
              </a:prstGeom>
              <a:blipFill>
                <a:blip r:embed="rId3"/>
                <a:stretch>
                  <a:fillRect l="-1709" t="-6383" b="-212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DF4B46A-CDB1-FF48-BA90-838E5711F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632" y="2118253"/>
            <a:ext cx="7600816" cy="113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solve/break as long as </a:t>
            </a:r>
            <a:endParaRPr lang="en-US" sz="2800" i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3A6705F-22DC-624B-BA2F-C5A4F52E7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3748" y="2796695"/>
                <a:ext cx="4864512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𝒎</m:t>
                      </m:r>
                      <m:r>
                        <a:rPr lang="en-US" sz="2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≫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𝒏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  <m:r>
                            <a:rPr 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𝑩</m:t>
                          </m:r>
                          <m:r>
                            <a:rPr 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800" b="1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3A6705F-22DC-624B-BA2F-C5A4F52E7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3748" y="2796695"/>
                <a:ext cx="4864512" cy="11337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B0E21D-867B-534B-AE5A-7C195D84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2496" y="3879430"/>
                <a:ext cx="7856904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 will 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in other words polynomial in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so as to blunt this attack.</a:t>
                </a: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B0E21D-867B-534B-AE5A-7C195D846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82496" y="3879430"/>
                <a:ext cx="7856904" cy="1133747"/>
              </a:xfrm>
              <a:prstGeom prst="rect">
                <a:avLst/>
              </a:prstGeom>
              <a:blipFill>
                <a:blip r:embed="rId5"/>
                <a:stretch>
                  <a:fillRect l="-1613" b="-777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082241C-BAA2-B542-A637-65086997E5A1}"/>
              </a:ext>
            </a:extLst>
          </p:cNvPr>
          <p:cNvSpPr txBox="1"/>
          <p:nvPr/>
        </p:nvSpPr>
        <p:spPr>
          <a:xfrm>
            <a:off x="7376161" y="24505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24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991545" y="404664"/>
            <a:ext cx="8115853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Goldwasser-Micali (GM)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4379F58-564F-CD4C-90D4-78B43AF58274}"/>
                  </a:ext>
                </a:extLst>
              </p:cNvPr>
              <p:cNvSpPr/>
              <p:nvPr/>
            </p:nvSpPr>
            <p:spPr>
              <a:xfrm>
                <a:off x="2135561" y="1476074"/>
                <a:ext cx="7971837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𝐺𝑒𝑛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800" dirty="0"/>
                  <a:t>Generate random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-bit primes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/>
                  <a:t> and let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en-US" sz="2800" dirty="0"/>
                  <a:t>. Let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𝑄𝑁𝑅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800" dirty="0"/>
                  <a:t> be some non-quadratic residue with Jacobi symbol +1.  </a:t>
                </a:r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/>
                  <a:t>and let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𝑠𝑘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</a:rPr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4379F58-564F-CD4C-90D4-78B43AF582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1476074"/>
                <a:ext cx="7971837" cy="2246769"/>
              </a:xfrm>
              <a:prstGeom prst="rect">
                <a:avLst/>
              </a:prstGeom>
              <a:blipFill>
                <a:blip r:embed="rId3"/>
                <a:stretch>
                  <a:fillRect l="-1752" t="-3371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16E5B7C-A7BB-3145-99EC-6E17E5251EF6}"/>
                  </a:ext>
                </a:extLst>
              </p:cNvPr>
              <p:cNvSpPr/>
              <p:nvPr/>
            </p:nvSpPr>
            <p:spPr>
              <a:xfrm>
                <a:off x="2124202" y="4060230"/>
                <a:ext cx="7971837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𝐸𝑛𝑐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800" dirty="0"/>
                  <a:t> where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dirty="0"/>
                  <a:t> is a bit: </a:t>
                </a:r>
              </a:p>
              <a:p>
                <a:r>
                  <a:rPr lang="en-US" sz="2800" dirty="0"/>
                  <a:t>Generate random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and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</a:rPr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16E5B7C-A7BB-3145-99EC-6E17E5251E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202" y="4060230"/>
                <a:ext cx="7971837" cy="1384995"/>
              </a:xfrm>
              <a:prstGeom prst="rect">
                <a:avLst/>
              </a:prstGeom>
              <a:blipFill>
                <a:blip r:embed="rId4"/>
                <a:stretch>
                  <a:fillRect l="-1592" t="-4545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4AE1291-9FF6-6B48-8ACA-6DF155165504}"/>
                  </a:ext>
                </a:extLst>
              </p:cNvPr>
              <p:cNvSpPr/>
              <p:nvPr/>
            </p:nvSpPr>
            <p:spPr>
              <a:xfrm>
                <a:off x="2135561" y="5787262"/>
                <a:ext cx="797183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𝐷𝑒𝑐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800" dirty="0"/>
                  <a:t>: Check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a quadratic residue using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800" dirty="0"/>
                  <a:t>. If yes, output 0 else 1. 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4AE1291-9FF6-6B48-8ACA-6DF155165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5787262"/>
                <a:ext cx="7971837" cy="954107"/>
              </a:xfrm>
              <a:prstGeom prst="rect">
                <a:avLst/>
              </a:prstGeom>
              <a:blipFill>
                <a:blip r:embed="rId5"/>
                <a:stretch>
                  <a:fillRect l="-1752" t="-657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23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600200" y="-4191000"/>
            <a:ext cx="13792200" cy="16535400"/>
            <a:chOff x="-3124200" y="-4191000"/>
            <a:chExt cx="13792200" cy="16535400"/>
          </a:xfrm>
        </p:grpSpPr>
        <p:sp>
          <p:nvSpPr>
            <p:cNvPr id="165" name="Line 73"/>
            <p:cNvSpPr>
              <a:spLocks noChangeShapeType="1"/>
            </p:cNvSpPr>
            <p:nvPr/>
          </p:nvSpPr>
          <p:spPr bwMode="auto">
            <a:xfrm flipV="1">
              <a:off x="1147286" y="-533400"/>
              <a:ext cx="7844314" cy="9829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6" name="Line 73"/>
            <p:cNvSpPr>
              <a:spLocks noChangeShapeType="1"/>
            </p:cNvSpPr>
            <p:nvPr/>
          </p:nvSpPr>
          <p:spPr bwMode="auto">
            <a:xfrm flipV="1">
              <a:off x="1680686" y="76200"/>
              <a:ext cx="7844314" cy="9829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3" name="Line 73"/>
            <p:cNvSpPr>
              <a:spLocks noChangeShapeType="1"/>
            </p:cNvSpPr>
            <p:nvPr/>
          </p:nvSpPr>
          <p:spPr bwMode="auto">
            <a:xfrm flipV="1">
              <a:off x="-452914" y="-11430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4" name="Line 73"/>
            <p:cNvSpPr>
              <a:spLocks noChangeShapeType="1"/>
            </p:cNvSpPr>
            <p:nvPr/>
          </p:nvSpPr>
          <p:spPr bwMode="auto">
            <a:xfrm flipV="1">
              <a:off x="-990600" y="-17526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5" name="Line 73"/>
            <p:cNvSpPr>
              <a:spLocks noChangeShapeType="1"/>
            </p:cNvSpPr>
            <p:nvPr/>
          </p:nvSpPr>
          <p:spPr bwMode="auto">
            <a:xfrm flipV="1">
              <a:off x="-1519714" y="-23622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9" name="Line 73"/>
            <p:cNvSpPr>
              <a:spLocks noChangeShapeType="1"/>
            </p:cNvSpPr>
            <p:nvPr/>
          </p:nvSpPr>
          <p:spPr bwMode="auto">
            <a:xfrm flipV="1">
              <a:off x="2750661" y="25146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0" name="Line 73"/>
            <p:cNvSpPr>
              <a:spLocks noChangeShapeType="1"/>
            </p:cNvSpPr>
            <p:nvPr/>
          </p:nvSpPr>
          <p:spPr bwMode="auto">
            <a:xfrm flipV="1">
              <a:off x="2212975" y="19050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3" name="Line 73"/>
            <p:cNvSpPr>
              <a:spLocks noChangeShapeType="1"/>
            </p:cNvSpPr>
            <p:nvPr/>
          </p:nvSpPr>
          <p:spPr bwMode="auto">
            <a:xfrm flipV="1">
              <a:off x="612775" y="762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4" name="Line 73"/>
            <p:cNvSpPr>
              <a:spLocks noChangeShapeType="1"/>
            </p:cNvSpPr>
            <p:nvPr/>
          </p:nvSpPr>
          <p:spPr bwMode="auto">
            <a:xfrm flipV="1">
              <a:off x="79375" y="-5334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7" name="Line 73"/>
            <p:cNvSpPr>
              <a:spLocks noChangeShapeType="1"/>
            </p:cNvSpPr>
            <p:nvPr/>
          </p:nvSpPr>
          <p:spPr bwMode="auto">
            <a:xfrm flipV="1">
              <a:off x="3284061" y="31242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8" name="Line 73"/>
            <p:cNvSpPr>
              <a:spLocks noChangeShapeType="1"/>
            </p:cNvSpPr>
            <p:nvPr/>
          </p:nvSpPr>
          <p:spPr bwMode="auto">
            <a:xfrm flipV="1">
              <a:off x="3817461" y="37338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6" name="Line 73"/>
            <p:cNvSpPr>
              <a:spLocks noChangeShapeType="1"/>
            </p:cNvSpPr>
            <p:nvPr/>
          </p:nvSpPr>
          <p:spPr bwMode="auto">
            <a:xfrm flipV="1">
              <a:off x="-2057400" y="-29718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7" name="Line 73"/>
            <p:cNvSpPr>
              <a:spLocks noChangeShapeType="1"/>
            </p:cNvSpPr>
            <p:nvPr/>
          </p:nvSpPr>
          <p:spPr bwMode="auto">
            <a:xfrm flipV="1">
              <a:off x="-2590800" y="-35814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8" name="Line 73"/>
            <p:cNvSpPr>
              <a:spLocks noChangeShapeType="1"/>
            </p:cNvSpPr>
            <p:nvPr/>
          </p:nvSpPr>
          <p:spPr bwMode="auto">
            <a:xfrm flipV="1">
              <a:off x="-3124200" y="-41910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1149350" y="-1676400"/>
            <a:ext cx="14912976" cy="10134600"/>
            <a:chOff x="-2673350" y="-1676400"/>
            <a:chExt cx="14912976" cy="10134600"/>
          </a:xfrm>
        </p:grpSpPr>
        <p:sp>
          <p:nvSpPr>
            <p:cNvPr id="79" name="Line 73"/>
            <p:cNvSpPr>
              <a:spLocks noChangeShapeType="1"/>
            </p:cNvSpPr>
            <p:nvPr/>
          </p:nvSpPr>
          <p:spPr bwMode="auto">
            <a:xfrm>
              <a:off x="6096000" y="-1676400"/>
              <a:ext cx="6143626" cy="7013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Line 73"/>
            <p:cNvSpPr>
              <a:spLocks noChangeShapeType="1"/>
            </p:cNvSpPr>
            <p:nvPr/>
          </p:nvSpPr>
          <p:spPr bwMode="auto">
            <a:xfrm>
              <a:off x="4895852" y="-1520952"/>
              <a:ext cx="6353174" cy="7239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Line 73"/>
            <p:cNvSpPr>
              <a:spLocks noChangeShapeType="1"/>
            </p:cNvSpPr>
            <p:nvPr/>
          </p:nvSpPr>
          <p:spPr bwMode="auto">
            <a:xfrm>
              <a:off x="3657600" y="-1520952"/>
              <a:ext cx="6143626" cy="7013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7" name="Line 73"/>
            <p:cNvSpPr>
              <a:spLocks noChangeShapeType="1"/>
            </p:cNvSpPr>
            <p:nvPr/>
          </p:nvSpPr>
          <p:spPr bwMode="auto">
            <a:xfrm>
              <a:off x="-2667000" y="1522476"/>
              <a:ext cx="5932488" cy="67833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8" name="Line 73"/>
            <p:cNvSpPr>
              <a:spLocks noChangeShapeType="1"/>
            </p:cNvSpPr>
            <p:nvPr/>
          </p:nvSpPr>
          <p:spPr bwMode="auto">
            <a:xfrm>
              <a:off x="-1495426" y="1370076"/>
              <a:ext cx="6143626" cy="7013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9" name="Line 73"/>
            <p:cNvSpPr>
              <a:spLocks noChangeShapeType="1"/>
            </p:cNvSpPr>
            <p:nvPr/>
          </p:nvSpPr>
          <p:spPr bwMode="auto">
            <a:xfrm>
              <a:off x="-2673350" y="2970276"/>
              <a:ext cx="4806950" cy="54879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Line 73"/>
            <p:cNvSpPr>
              <a:spLocks noChangeShapeType="1"/>
            </p:cNvSpPr>
            <p:nvPr/>
          </p:nvSpPr>
          <p:spPr bwMode="auto">
            <a:xfrm>
              <a:off x="3533774" y="-231648"/>
              <a:ext cx="6143626" cy="7013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Line 73"/>
            <p:cNvSpPr>
              <a:spLocks noChangeShapeType="1"/>
            </p:cNvSpPr>
            <p:nvPr/>
          </p:nvSpPr>
          <p:spPr bwMode="auto">
            <a:xfrm>
              <a:off x="2333626" y="-76200"/>
              <a:ext cx="6353174" cy="7239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Line 73"/>
            <p:cNvSpPr>
              <a:spLocks noChangeShapeType="1"/>
            </p:cNvSpPr>
            <p:nvPr/>
          </p:nvSpPr>
          <p:spPr bwMode="auto">
            <a:xfrm>
              <a:off x="-76200" y="76200"/>
              <a:ext cx="5932488" cy="67833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Line 73"/>
            <p:cNvSpPr>
              <a:spLocks noChangeShapeType="1"/>
            </p:cNvSpPr>
            <p:nvPr/>
          </p:nvSpPr>
          <p:spPr bwMode="auto">
            <a:xfrm>
              <a:off x="1095374" y="-76200"/>
              <a:ext cx="6143626" cy="7013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" name="Line 73"/>
            <p:cNvSpPr>
              <a:spLocks noChangeShapeType="1"/>
            </p:cNvSpPr>
            <p:nvPr/>
          </p:nvSpPr>
          <p:spPr bwMode="auto">
            <a:xfrm>
              <a:off x="-82550" y="1524000"/>
              <a:ext cx="4806950" cy="54879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721938" name="Oval 18"/>
          <p:cNvSpPr>
            <a:spLocks noChangeArrowheads="1"/>
          </p:cNvSpPr>
          <p:nvPr/>
        </p:nvSpPr>
        <p:spPr bwMode="auto">
          <a:xfrm>
            <a:off x="3733800" y="2667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1958" name="Oval 38"/>
          <p:cNvSpPr>
            <a:spLocks noChangeArrowheads="1"/>
          </p:cNvSpPr>
          <p:nvPr/>
        </p:nvSpPr>
        <p:spPr bwMode="auto">
          <a:xfrm>
            <a:off x="8763000" y="4038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1990" name="Text Box 70"/>
          <p:cNvSpPr txBox="1">
            <a:spLocks noChangeArrowheads="1"/>
          </p:cNvSpPr>
          <p:nvPr/>
        </p:nvSpPr>
        <p:spPr bwMode="auto">
          <a:xfrm>
            <a:off x="3304064" y="2557010"/>
            <a:ext cx="3545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baseline="-25000" dirty="0">
                <a:latin typeface="Arial" charset="0"/>
                <a:ea typeface="Arial" charset="0"/>
              </a:rPr>
              <a:t>a1</a:t>
            </a:r>
            <a:endParaRPr lang="en-US" altLang="en-US" b="1" dirty="0">
              <a:latin typeface="Arial" charset="0"/>
              <a:ea typeface="Arial" charset="0"/>
            </a:endParaRPr>
          </a:p>
        </p:txBody>
      </p:sp>
      <p:sp>
        <p:nvSpPr>
          <p:cNvPr id="12295" name="Oval 22"/>
          <p:cNvSpPr>
            <a:spLocks noChangeArrowheads="1"/>
          </p:cNvSpPr>
          <p:nvPr/>
        </p:nvSpPr>
        <p:spPr bwMode="auto">
          <a:xfrm>
            <a:off x="4267200" y="3276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1951" name="Oval 31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1954" name="Oval 34"/>
          <p:cNvSpPr>
            <a:spLocks noChangeArrowheads="1"/>
          </p:cNvSpPr>
          <p:nvPr/>
        </p:nvSpPr>
        <p:spPr bwMode="auto">
          <a:xfrm>
            <a:off x="7086600" y="3581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299" name="Text Box 62"/>
          <p:cNvSpPr txBox="1">
            <a:spLocks noChangeArrowheads="1"/>
          </p:cNvSpPr>
          <p:nvPr/>
        </p:nvSpPr>
        <p:spPr bwMode="auto">
          <a:xfrm>
            <a:off x="3883762" y="3181290"/>
            <a:ext cx="360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latin typeface="Apple Chancery" charset="0"/>
                <a:ea typeface="Apple Chancery" charset="0"/>
                <a:cs typeface="Apple Chancery" charset="0"/>
              </a:rPr>
              <a:t>O</a:t>
            </a:r>
          </a:p>
        </p:txBody>
      </p:sp>
      <p:sp>
        <p:nvSpPr>
          <p:cNvPr id="721941" name="Oval 21"/>
          <p:cNvSpPr>
            <a:spLocks noChangeArrowheads="1"/>
          </p:cNvSpPr>
          <p:nvPr/>
        </p:nvSpPr>
        <p:spPr bwMode="auto">
          <a:xfrm>
            <a:off x="4876800" y="2514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1946" name="Oval 26"/>
          <p:cNvSpPr>
            <a:spLocks noChangeArrowheads="1"/>
          </p:cNvSpPr>
          <p:nvPr/>
        </p:nvSpPr>
        <p:spPr bwMode="auto">
          <a:xfrm>
            <a:off x="5410200" y="3124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1947" name="Oval 27"/>
          <p:cNvSpPr>
            <a:spLocks noChangeArrowheads="1"/>
          </p:cNvSpPr>
          <p:nvPr/>
        </p:nvSpPr>
        <p:spPr bwMode="auto">
          <a:xfrm>
            <a:off x="4800600" y="3886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14" name="Oval 17"/>
          <p:cNvSpPr>
            <a:spLocks noChangeArrowheads="1"/>
          </p:cNvSpPr>
          <p:nvPr/>
        </p:nvSpPr>
        <p:spPr bwMode="auto">
          <a:xfrm>
            <a:off x="4343400" y="1905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15" name="Oval 19"/>
          <p:cNvSpPr>
            <a:spLocks noChangeArrowheads="1"/>
          </p:cNvSpPr>
          <p:nvPr/>
        </p:nvSpPr>
        <p:spPr bwMode="auto">
          <a:xfrm>
            <a:off x="3124200" y="3429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16" name="Oval 20"/>
          <p:cNvSpPr>
            <a:spLocks noChangeArrowheads="1"/>
          </p:cNvSpPr>
          <p:nvPr/>
        </p:nvSpPr>
        <p:spPr bwMode="auto">
          <a:xfrm>
            <a:off x="5486400" y="1752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17" name="Oval 23"/>
          <p:cNvSpPr>
            <a:spLocks noChangeArrowheads="1"/>
          </p:cNvSpPr>
          <p:nvPr/>
        </p:nvSpPr>
        <p:spPr bwMode="auto">
          <a:xfrm>
            <a:off x="3657600" y="4038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18" name="Oval 24"/>
          <p:cNvSpPr>
            <a:spLocks noChangeArrowheads="1"/>
          </p:cNvSpPr>
          <p:nvPr/>
        </p:nvSpPr>
        <p:spPr bwMode="auto">
          <a:xfrm>
            <a:off x="6629400" y="1600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19" name="Oval 25"/>
          <p:cNvSpPr>
            <a:spLocks noChangeArrowheads="1"/>
          </p:cNvSpPr>
          <p:nvPr/>
        </p:nvSpPr>
        <p:spPr bwMode="auto">
          <a:xfrm>
            <a:off x="6019800" y="2362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0" name="Oval 28"/>
          <p:cNvSpPr>
            <a:spLocks noChangeArrowheads="1"/>
          </p:cNvSpPr>
          <p:nvPr/>
        </p:nvSpPr>
        <p:spPr bwMode="auto">
          <a:xfrm>
            <a:off x="7772400" y="1447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1" name="Oval 29"/>
          <p:cNvSpPr>
            <a:spLocks noChangeArrowheads="1"/>
          </p:cNvSpPr>
          <p:nvPr/>
        </p:nvSpPr>
        <p:spPr bwMode="auto">
          <a:xfrm>
            <a:off x="7162800" y="2209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2" name="Oval 30"/>
          <p:cNvSpPr>
            <a:spLocks noChangeArrowheads="1"/>
          </p:cNvSpPr>
          <p:nvPr/>
        </p:nvSpPr>
        <p:spPr bwMode="auto">
          <a:xfrm>
            <a:off x="6553200" y="2971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3" name="Oval 32"/>
          <p:cNvSpPr>
            <a:spLocks noChangeArrowheads="1"/>
          </p:cNvSpPr>
          <p:nvPr/>
        </p:nvSpPr>
        <p:spPr bwMode="auto">
          <a:xfrm>
            <a:off x="8305800" y="2057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4" name="Oval 33"/>
          <p:cNvSpPr>
            <a:spLocks noChangeArrowheads="1"/>
          </p:cNvSpPr>
          <p:nvPr/>
        </p:nvSpPr>
        <p:spPr bwMode="auto">
          <a:xfrm>
            <a:off x="7696200" y="2819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5" name="Oval 35"/>
          <p:cNvSpPr>
            <a:spLocks noChangeArrowheads="1"/>
          </p:cNvSpPr>
          <p:nvPr/>
        </p:nvSpPr>
        <p:spPr bwMode="auto">
          <a:xfrm>
            <a:off x="8839200" y="2667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6" name="Oval 36"/>
          <p:cNvSpPr>
            <a:spLocks noChangeArrowheads="1"/>
          </p:cNvSpPr>
          <p:nvPr/>
        </p:nvSpPr>
        <p:spPr bwMode="auto">
          <a:xfrm>
            <a:off x="8229600" y="3429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7" name="Oval 37"/>
          <p:cNvSpPr>
            <a:spLocks noChangeArrowheads="1"/>
          </p:cNvSpPr>
          <p:nvPr/>
        </p:nvSpPr>
        <p:spPr bwMode="auto">
          <a:xfrm>
            <a:off x="7620000" y="4191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8" name="Oval 40"/>
          <p:cNvSpPr>
            <a:spLocks noChangeArrowheads="1"/>
          </p:cNvSpPr>
          <p:nvPr/>
        </p:nvSpPr>
        <p:spPr bwMode="auto">
          <a:xfrm>
            <a:off x="4191000" y="4648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9" name="Oval 41"/>
          <p:cNvSpPr>
            <a:spLocks noChangeArrowheads="1"/>
          </p:cNvSpPr>
          <p:nvPr/>
        </p:nvSpPr>
        <p:spPr bwMode="auto">
          <a:xfrm>
            <a:off x="5334000" y="4495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30" name="Oval 42"/>
          <p:cNvSpPr>
            <a:spLocks noChangeArrowheads="1"/>
          </p:cNvSpPr>
          <p:nvPr/>
        </p:nvSpPr>
        <p:spPr bwMode="auto">
          <a:xfrm>
            <a:off x="6477000" y="4343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31" name="Oval 43"/>
          <p:cNvSpPr>
            <a:spLocks noChangeArrowheads="1"/>
          </p:cNvSpPr>
          <p:nvPr/>
        </p:nvSpPr>
        <p:spPr bwMode="auto">
          <a:xfrm>
            <a:off x="3200400" y="2057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32" name="Oval 44"/>
          <p:cNvSpPr>
            <a:spLocks noChangeArrowheads="1"/>
          </p:cNvSpPr>
          <p:nvPr/>
        </p:nvSpPr>
        <p:spPr bwMode="auto">
          <a:xfrm>
            <a:off x="3810000" y="1295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33" name="Oval 45"/>
          <p:cNvSpPr>
            <a:spLocks noChangeArrowheads="1"/>
          </p:cNvSpPr>
          <p:nvPr/>
        </p:nvSpPr>
        <p:spPr bwMode="auto">
          <a:xfrm>
            <a:off x="8915400" y="1295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1992" name="Line 72"/>
          <p:cNvSpPr>
            <a:spLocks noChangeShapeType="1"/>
          </p:cNvSpPr>
          <p:nvPr/>
        </p:nvSpPr>
        <p:spPr bwMode="auto">
          <a:xfrm flipV="1">
            <a:off x="4375151" y="2667000"/>
            <a:ext cx="511175" cy="685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721993" name="Line 73"/>
          <p:cNvSpPr>
            <a:spLocks noChangeShapeType="1"/>
          </p:cNvSpPr>
          <p:nvPr/>
        </p:nvSpPr>
        <p:spPr bwMode="auto">
          <a:xfrm flipH="1" flipV="1">
            <a:off x="3810000" y="2819400"/>
            <a:ext cx="508001" cy="531876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721995" name="Text Box 75"/>
          <p:cNvSpPr txBox="1">
            <a:spLocks noChangeArrowheads="1"/>
          </p:cNvSpPr>
          <p:nvPr/>
        </p:nvSpPr>
        <p:spPr bwMode="auto">
          <a:xfrm>
            <a:off x="4468812" y="2362200"/>
            <a:ext cx="34657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baseline="-25000" dirty="0">
                <a:latin typeface="+mj-lt"/>
              </a:rPr>
              <a:t>a2</a:t>
            </a:r>
            <a:endParaRPr lang="en-US" altLang="en-US" b="1" dirty="0">
              <a:latin typeface="+mj-lt"/>
            </a:endParaRPr>
          </a:p>
        </p:txBody>
      </p:sp>
      <p:sp>
        <p:nvSpPr>
          <p:cNvPr id="43" name="Oval 21"/>
          <p:cNvSpPr>
            <a:spLocks noChangeArrowheads="1"/>
          </p:cNvSpPr>
          <p:nvPr/>
        </p:nvSpPr>
        <p:spPr bwMode="auto">
          <a:xfrm>
            <a:off x="2667000" y="1447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45" name="Oval 17"/>
          <p:cNvSpPr>
            <a:spLocks noChangeArrowheads="1"/>
          </p:cNvSpPr>
          <p:nvPr/>
        </p:nvSpPr>
        <p:spPr bwMode="auto">
          <a:xfrm>
            <a:off x="2133600" y="838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46" name="Oval 44"/>
          <p:cNvSpPr>
            <a:spLocks noChangeArrowheads="1"/>
          </p:cNvSpPr>
          <p:nvPr/>
        </p:nvSpPr>
        <p:spPr bwMode="auto">
          <a:xfrm>
            <a:off x="1600200" y="228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47" name="Oval 21"/>
          <p:cNvSpPr>
            <a:spLocks noChangeArrowheads="1"/>
          </p:cNvSpPr>
          <p:nvPr/>
        </p:nvSpPr>
        <p:spPr bwMode="auto">
          <a:xfrm>
            <a:off x="3276600" y="685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49" name="Oval 17"/>
          <p:cNvSpPr>
            <a:spLocks noChangeArrowheads="1"/>
          </p:cNvSpPr>
          <p:nvPr/>
        </p:nvSpPr>
        <p:spPr bwMode="auto">
          <a:xfrm>
            <a:off x="2743200" y="76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50" name="Oval 19"/>
          <p:cNvSpPr>
            <a:spLocks noChangeArrowheads="1"/>
          </p:cNvSpPr>
          <p:nvPr/>
        </p:nvSpPr>
        <p:spPr bwMode="auto">
          <a:xfrm>
            <a:off x="2057400" y="2209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51" name="Oval 23"/>
          <p:cNvSpPr>
            <a:spLocks noChangeArrowheads="1"/>
          </p:cNvSpPr>
          <p:nvPr/>
        </p:nvSpPr>
        <p:spPr bwMode="auto">
          <a:xfrm>
            <a:off x="2590800" y="2819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53" name="Oval 19"/>
          <p:cNvSpPr>
            <a:spLocks noChangeArrowheads="1"/>
          </p:cNvSpPr>
          <p:nvPr/>
        </p:nvSpPr>
        <p:spPr bwMode="auto">
          <a:xfrm>
            <a:off x="1524000" y="1600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56" name="Oval 20"/>
          <p:cNvSpPr>
            <a:spLocks noChangeArrowheads="1"/>
          </p:cNvSpPr>
          <p:nvPr/>
        </p:nvSpPr>
        <p:spPr bwMode="auto">
          <a:xfrm>
            <a:off x="3886200" y="-76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57" name="Oval 25"/>
          <p:cNvSpPr>
            <a:spLocks noChangeArrowheads="1"/>
          </p:cNvSpPr>
          <p:nvPr/>
        </p:nvSpPr>
        <p:spPr bwMode="auto">
          <a:xfrm>
            <a:off x="4419600" y="533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58" name="Oval 30"/>
          <p:cNvSpPr>
            <a:spLocks noChangeArrowheads="1"/>
          </p:cNvSpPr>
          <p:nvPr/>
        </p:nvSpPr>
        <p:spPr bwMode="auto">
          <a:xfrm>
            <a:off x="4953000" y="1143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60" name="Oval 29"/>
          <p:cNvSpPr>
            <a:spLocks noChangeArrowheads="1"/>
          </p:cNvSpPr>
          <p:nvPr/>
        </p:nvSpPr>
        <p:spPr bwMode="auto">
          <a:xfrm>
            <a:off x="5562600" y="381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61" name="Oval 33"/>
          <p:cNvSpPr>
            <a:spLocks noChangeArrowheads="1"/>
          </p:cNvSpPr>
          <p:nvPr/>
        </p:nvSpPr>
        <p:spPr bwMode="auto">
          <a:xfrm>
            <a:off x="6096000" y="990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65" name="Oval 19"/>
          <p:cNvSpPr>
            <a:spLocks noChangeArrowheads="1"/>
          </p:cNvSpPr>
          <p:nvPr/>
        </p:nvSpPr>
        <p:spPr bwMode="auto">
          <a:xfrm>
            <a:off x="4724400" y="5257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66" name="Oval 23"/>
          <p:cNvSpPr>
            <a:spLocks noChangeArrowheads="1"/>
          </p:cNvSpPr>
          <p:nvPr/>
        </p:nvSpPr>
        <p:spPr bwMode="auto">
          <a:xfrm>
            <a:off x="5257800" y="5867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67" name="Oval 40"/>
          <p:cNvSpPr>
            <a:spLocks noChangeArrowheads="1"/>
          </p:cNvSpPr>
          <p:nvPr/>
        </p:nvSpPr>
        <p:spPr bwMode="auto">
          <a:xfrm>
            <a:off x="5791200" y="6477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0" name="Oval 22"/>
          <p:cNvSpPr>
            <a:spLocks noChangeArrowheads="1"/>
          </p:cNvSpPr>
          <p:nvPr/>
        </p:nvSpPr>
        <p:spPr bwMode="auto">
          <a:xfrm>
            <a:off x="5867400" y="5105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1" name="Oval 27"/>
          <p:cNvSpPr>
            <a:spLocks noChangeArrowheads="1"/>
          </p:cNvSpPr>
          <p:nvPr/>
        </p:nvSpPr>
        <p:spPr bwMode="auto">
          <a:xfrm>
            <a:off x="6400800" y="5715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" name="Oval 41"/>
          <p:cNvSpPr>
            <a:spLocks noChangeArrowheads="1"/>
          </p:cNvSpPr>
          <p:nvPr/>
        </p:nvSpPr>
        <p:spPr bwMode="auto">
          <a:xfrm>
            <a:off x="6934200" y="6324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0" name="Oval 19"/>
          <p:cNvSpPr>
            <a:spLocks noChangeArrowheads="1"/>
          </p:cNvSpPr>
          <p:nvPr/>
        </p:nvSpPr>
        <p:spPr bwMode="auto">
          <a:xfrm>
            <a:off x="3048000" y="4800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1" name="Oval 23"/>
          <p:cNvSpPr>
            <a:spLocks noChangeArrowheads="1"/>
          </p:cNvSpPr>
          <p:nvPr/>
        </p:nvSpPr>
        <p:spPr bwMode="auto">
          <a:xfrm>
            <a:off x="3581400" y="5410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2" name="Oval 40"/>
          <p:cNvSpPr>
            <a:spLocks noChangeArrowheads="1"/>
          </p:cNvSpPr>
          <p:nvPr/>
        </p:nvSpPr>
        <p:spPr bwMode="auto">
          <a:xfrm>
            <a:off x="4114800" y="6019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3" name="Oval 19"/>
          <p:cNvSpPr>
            <a:spLocks noChangeArrowheads="1"/>
          </p:cNvSpPr>
          <p:nvPr/>
        </p:nvSpPr>
        <p:spPr bwMode="auto">
          <a:xfrm>
            <a:off x="1981200" y="3581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4" name="Oval 23"/>
          <p:cNvSpPr>
            <a:spLocks noChangeArrowheads="1"/>
          </p:cNvSpPr>
          <p:nvPr/>
        </p:nvSpPr>
        <p:spPr bwMode="auto">
          <a:xfrm>
            <a:off x="2514600" y="4191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5" name="Oval 19"/>
          <p:cNvSpPr>
            <a:spLocks noChangeArrowheads="1"/>
          </p:cNvSpPr>
          <p:nvPr/>
        </p:nvSpPr>
        <p:spPr bwMode="auto">
          <a:xfrm>
            <a:off x="1447800" y="2971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6" name="Oval 19"/>
          <p:cNvSpPr>
            <a:spLocks noChangeArrowheads="1"/>
          </p:cNvSpPr>
          <p:nvPr/>
        </p:nvSpPr>
        <p:spPr bwMode="auto">
          <a:xfrm>
            <a:off x="4648200" y="6629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9" name="Oval 19"/>
          <p:cNvSpPr>
            <a:spLocks noChangeArrowheads="1"/>
          </p:cNvSpPr>
          <p:nvPr/>
        </p:nvSpPr>
        <p:spPr bwMode="auto">
          <a:xfrm>
            <a:off x="2438400" y="5562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90" name="Oval 23"/>
          <p:cNvSpPr>
            <a:spLocks noChangeArrowheads="1"/>
          </p:cNvSpPr>
          <p:nvPr/>
        </p:nvSpPr>
        <p:spPr bwMode="auto">
          <a:xfrm>
            <a:off x="2971800" y="6172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91" name="Oval 40"/>
          <p:cNvSpPr>
            <a:spLocks noChangeArrowheads="1"/>
          </p:cNvSpPr>
          <p:nvPr/>
        </p:nvSpPr>
        <p:spPr bwMode="auto">
          <a:xfrm>
            <a:off x="3505200" y="6781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92" name="Oval 19"/>
          <p:cNvSpPr>
            <a:spLocks noChangeArrowheads="1"/>
          </p:cNvSpPr>
          <p:nvPr/>
        </p:nvSpPr>
        <p:spPr bwMode="auto">
          <a:xfrm>
            <a:off x="1371600" y="4343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93" name="Oval 23"/>
          <p:cNvSpPr>
            <a:spLocks noChangeArrowheads="1"/>
          </p:cNvSpPr>
          <p:nvPr/>
        </p:nvSpPr>
        <p:spPr bwMode="auto">
          <a:xfrm>
            <a:off x="1905000" y="4953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98" name="Oval 19"/>
          <p:cNvSpPr>
            <a:spLocks noChangeArrowheads="1"/>
          </p:cNvSpPr>
          <p:nvPr/>
        </p:nvSpPr>
        <p:spPr bwMode="auto">
          <a:xfrm>
            <a:off x="1828800" y="6324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99" name="Oval 23"/>
          <p:cNvSpPr>
            <a:spLocks noChangeArrowheads="1"/>
          </p:cNvSpPr>
          <p:nvPr/>
        </p:nvSpPr>
        <p:spPr bwMode="auto">
          <a:xfrm>
            <a:off x="2362200" y="6934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02" name="Oval 23"/>
          <p:cNvSpPr>
            <a:spLocks noChangeArrowheads="1"/>
          </p:cNvSpPr>
          <p:nvPr/>
        </p:nvSpPr>
        <p:spPr bwMode="auto">
          <a:xfrm>
            <a:off x="-228600" y="5715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06" name="Oval 40"/>
          <p:cNvSpPr>
            <a:spLocks noChangeArrowheads="1"/>
          </p:cNvSpPr>
          <p:nvPr/>
        </p:nvSpPr>
        <p:spPr bwMode="auto">
          <a:xfrm>
            <a:off x="4495800" y="9372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0" name="Oval 34"/>
          <p:cNvSpPr>
            <a:spLocks noChangeArrowheads="1"/>
          </p:cNvSpPr>
          <p:nvPr/>
        </p:nvSpPr>
        <p:spPr bwMode="auto">
          <a:xfrm>
            <a:off x="9220200" y="6019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2" name="Oval 25"/>
          <p:cNvSpPr>
            <a:spLocks noChangeArrowheads="1"/>
          </p:cNvSpPr>
          <p:nvPr/>
        </p:nvSpPr>
        <p:spPr bwMode="auto">
          <a:xfrm>
            <a:off x="8153400" y="4800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3" name="Oval 30"/>
          <p:cNvSpPr>
            <a:spLocks noChangeArrowheads="1"/>
          </p:cNvSpPr>
          <p:nvPr/>
        </p:nvSpPr>
        <p:spPr bwMode="auto">
          <a:xfrm>
            <a:off x="8686800" y="5410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4" name="Oval 37"/>
          <p:cNvSpPr>
            <a:spLocks noChangeArrowheads="1"/>
          </p:cNvSpPr>
          <p:nvPr/>
        </p:nvSpPr>
        <p:spPr bwMode="auto">
          <a:xfrm>
            <a:off x="9753600" y="6629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5" name="Oval 31"/>
          <p:cNvSpPr>
            <a:spLocks noChangeArrowheads="1"/>
          </p:cNvSpPr>
          <p:nvPr/>
        </p:nvSpPr>
        <p:spPr bwMode="auto">
          <a:xfrm>
            <a:off x="8077200" y="6172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6" name="Oval 21"/>
          <p:cNvSpPr>
            <a:spLocks noChangeArrowheads="1"/>
          </p:cNvSpPr>
          <p:nvPr/>
        </p:nvSpPr>
        <p:spPr bwMode="auto">
          <a:xfrm>
            <a:off x="7010400" y="4953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7" name="Oval 26"/>
          <p:cNvSpPr>
            <a:spLocks noChangeArrowheads="1"/>
          </p:cNvSpPr>
          <p:nvPr/>
        </p:nvSpPr>
        <p:spPr bwMode="auto">
          <a:xfrm>
            <a:off x="7543800" y="5562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9" name="Oval 42"/>
          <p:cNvSpPr>
            <a:spLocks noChangeArrowheads="1"/>
          </p:cNvSpPr>
          <p:nvPr/>
        </p:nvSpPr>
        <p:spPr bwMode="auto">
          <a:xfrm>
            <a:off x="8610600" y="6781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0" name="Oval 38"/>
          <p:cNvSpPr>
            <a:spLocks noChangeArrowheads="1"/>
          </p:cNvSpPr>
          <p:nvPr/>
        </p:nvSpPr>
        <p:spPr bwMode="auto">
          <a:xfrm>
            <a:off x="10363200" y="5867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2" name="Oval 33"/>
          <p:cNvSpPr>
            <a:spLocks noChangeArrowheads="1"/>
          </p:cNvSpPr>
          <p:nvPr/>
        </p:nvSpPr>
        <p:spPr bwMode="auto">
          <a:xfrm>
            <a:off x="9296400" y="4648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" name="Oval 36"/>
          <p:cNvSpPr>
            <a:spLocks noChangeArrowheads="1"/>
          </p:cNvSpPr>
          <p:nvPr/>
        </p:nvSpPr>
        <p:spPr bwMode="auto">
          <a:xfrm>
            <a:off x="9829800" y="5257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6" name="Oval 32"/>
          <p:cNvSpPr>
            <a:spLocks noChangeArrowheads="1"/>
          </p:cNvSpPr>
          <p:nvPr/>
        </p:nvSpPr>
        <p:spPr bwMode="auto">
          <a:xfrm>
            <a:off x="9372600" y="3276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7" name="Oval 35"/>
          <p:cNvSpPr>
            <a:spLocks noChangeArrowheads="1"/>
          </p:cNvSpPr>
          <p:nvPr/>
        </p:nvSpPr>
        <p:spPr bwMode="auto">
          <a:xfrm>
            <a:off x="9906000" y="3886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9" name="Oval 35"/>
          <p:cNvSpPr>
            <a:spLocks noChangeArrowheads="1"/>
          </p:cNvSpPr>
          <p:nvPr/>
        </p:nvSpPr>
        <p:spPr bwMode="auto">
          <a:xfrm>
            <a:off x="10439400" y="4495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34" name="Oval 28"/>
          <p:cNvSpPr>
            <a:spLocks noChangeArrowheads="1"/>
          </p:cNvSpPr>
          <p:nvPr/>
        </p:nvSpPr>
        <p:spPr bwMode="auto">
          <a:xfrm>
            <a:off x="6705600" y="228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35" name="Oval 32"/>
          <p:cNvSpPr>
            <a:spLocks noChangeArrowheads="1"/>
          </p:cNvSpPr>
          <p:nvPr/>
        </p:nvSpPr>
        <p:spPr bwMode="auto">
          <a:xfrm>
            <a:off x="7239000" y="838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37" name="Oval 28"/>
          <p:cNvSpPr>
            <a:spLocks noChangeArrowheads="1"/>
          </p:cNvSpPr>
          <p:nvPr/>
        </p:nvSpPr>
        <p:spPr bwMode="auto">
          <a:xfrm>
            <a:off x="8382000" y="685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38" name="Oval 32"/>
          <p:cNvSpPr>
            <a:spLocks noChangeArrowheads="1"/>
          </p:cNvSpPr>
          <p:nvPr/>
        </p:nvSpPr>
        <p:spPr bwMode="auto">
          <a:xfrm>
            <a:off x="8915400" y="1295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39" name="Oval 35"/>
          <p:cNvSpPr>
            <a:spLocks noChangeArrowheads="1"/>
          </p:cNvSpPr>
          <p:nvPr/>
        </p:nvSpPr>
        <p:spPr bwMode="auto">
          <a:xfrm>
            <a:off x="9448800" y="1905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0" name="Oval 32"/>
          <p:cNvSpPr>
            <a:spLocks noChangeArrowheads="1"/>
          </p:cNvSpPr>
          <p:nvPr/>
        </p:nvSpPr>
        <p:spPr bwMode="auto">
          <a:xfrm>
            <a:off x="9982200" y="2514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1" name="Oval 35"/>
          <p:cNvSpPr>
            <a:spLocks noChangeArrowheads="1"/>
          </p:cNvSpPr>
          <p:nvPr/>
        </p:nvSpPr>
        <p:spPr bwMode="auto">
          <a:xfrm>
            <a:off x="10515600" y="3124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2" name="Oval 35"/>
          <p:cNvSpPr>
            <a:spLocks noChangeArrowheads="1"/>
          </p:cNvSpPr>
          <p:nvPr/>
        </p:nvSpPr>
        <p:spPr bwMode="auto">
          <a:xfrm>
            <a:off x="12573000" y="3733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4" name="Oval 32"/>
          <p:cNvSpPr>
            <a:spLocks noChangeArrowheads="1"/>
          </p:cNvSpPr>
          <p:nvPr/>
        </p:nvSpPr>
        <p:spPr bwMode="auto">
          <a:xfrm>
            <a:off x="7848600" y="76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5" name="Oval 28"/>
          <p:cNvSpPr>
            <a:spLocks noChangeArrowheads="1"/>
          </p:cNvSpPr>
          <p:nvPr/>
        </p:nvSpPr>
        <p:spPr bwMode="auto">
          <a:xfrm>
            <a:off x="8991600" y="-76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6" name="Oval 32"/>
          <p:cNvSpPr>
            <a:spLocks noChangeArrowheads="1"/>
          </p:cNvSpPr>
          <p:nvPr/>
        </p:nvSpPr>
        <p:spPr bwMode="auto">
          <a:xfrm>
            <a:off x="9525000" y="533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7" name="Oval 35"/>
          <p:cNvSpPr>
            <a:spLocks noChangeArrowheads="1"/>
          </p:cNvSpPr>
          <p:nvPr/>
        </p:nvSpPr>
        <p:spPr bwMode="auto">
          <a:xfrm>
            <a:off x="10058400" y="1143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8" name="Oval 32"/>
          <p:cNvSpPr>
            <a:spLocks noChangeArrowheads="1"/>
          </p:cNvSpPr>
          <p:nvPr/>
        </p:nvSpPr>
        <p:spPr bwMode="auto">
          <a:xfrm>
            <a:off x="10591800" y="1752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9" name="Oval 35"/>
          <p:cNvSpPr>
            <a:spLocks noChangeArrowheads="1"/>
          </p:cNvSpPr>
          <p:nvPr/>
        </p:nvSpPr>
        <p:spPr bwMode="auto">
          <a:xfrm>
            <a:off x="12649200" y="2362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52" name="Oval 29"/>
          <p:cNvSpPr>
            <a:spLocks noChangeArrowheads="1"/>
          </p:cNvSpPr>
          <p:nvPr/>
        </p:nvSpPr>
        <p:spPr bwMode="auto">
          <a:xfrm>
            <a:off x="5029200" y="-228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69" name="Oval 32"/>
          <p:cNvSpPr>
            <a:spLocks noChangeArrowheads="1"/>
          </p:cNvSpPr>
          <p:nvPr/>
        </p:nvSpPr>
        <p:spPr bwMode="auto">
          <a:xfrm>
            <a:off x="10134600" y="-228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70" name="Oval 35"/>
          <p:cNvSpPr>
            <a:spLocks noChangeArrowheads="1"/>
          </p:cNvSpPr>
          <p:nvPr/>
        </p:nvSpPr>
        <p:spPr bwMode="auto">
          <a:xfrm>
            <a:off x="10668000" y="381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293" name="Rectangle 63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7086600" cy="6858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62416"/>
                </a:solidFill>
                <a:latin typeface="Calibri" pitchFamily="34" charset="0"/>
              </a:rPr>
              <a:t>LWE and Lattices</a:t>
            </a:r>
            <a:endParaRPr lang="en-US" altLang="en-US" b="1" dirty="0">
              <a:solidFill>
                <a:srgbClr val="0000FF"/>
              </a:solidFill>
            </a:endParaRPr>
          </a:p>
        </p:txBody>
      </p:sp>
      <p:sp>
        <p:nvSpPr>
          <p:cNvPr id="175" name="Oval 24"/>
          <p:cNvSpPr>
            <a:spLocks noChangeArrowheads="1"/>
          </p:cNvSpPr>
          <p:nvPr/>
        </p:nvSpPr>
        <p:spPr bwMode="auto">
          <a:xfrm>
            <a:off x="6629400" y="1600200"/>
            <a:ext cx="152400" cy="15240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78" name="Oval 18"/>
          <p:cNvSpPr>
            <a:spLocks noChangeArrowheads="1"/>
          </p:cNvSpPr>
          <p:nvPr/>
        </p:nvSpPr>
        <p:spPr bwMode="auto">
          <a:xfrm>
            <a:off x="3733800" y="2667000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79" name="Oval 21"/>
          <p:cNvSpPr>
            <a:spLocks noChangeArrowheads="1"/>
          </p:cNvSpPr>
          <p:nvPr/>
        </p:nvSpPr>
        <p:spPr bwMode="auto">
          <a:xfrm>
            <a:off x="4876800" y="2514600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3" name="Text Box 75">
            <a:extLst>
              <a:ext uri="{FF2B5EF4-FFF2-40B4-BE49-F238E27FC236}">
                <a16:creationId xmlns:a16="http://schemas.microsoft.com/office/drawing/2014/main" id="{0DF50419-32CD-864C-9330-204F4BDDB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7795" y="985320"/>
            <a:ext cx="13118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 baseline="-25000" dirty="0">
                <a:latin typeface="+mj-lt"/>
              </a:rPr>
              <a:t>a1*s1+a2*s2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150" name="Oval 24">
            <a:extLst>
              <a:ext uri="{FF2B5EF4-FFF2-40B4-BE49-F238E27FC236}">
                <a16:creationId xmlns:a16="http://schemas.microsoft.com/office/drawing/2014/main" id="{6514B569-95CF-E945-979D-3147BDA1A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4072" y="1988840"/>
            <a:ext cx="152400" cy="15240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51" name="Text Box 75">
            <a:extLst>
              <a:ext uri="{FF2B5EF4-FFF2-40B4-BE49-F238E27FC236}">
                <a16:creationId xmlns:a16="http://schemas.microsoft.com/office/drawing/2014/main" id="{4039D040-D553-5142-A1FC-94C2AC454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9384" y="1594919"/>
            <a:ext cx="15282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 baseline="-25000" dirty="0">
                <a:latin typeface="+mj-lt"/>
              </a:rPr>
              <a:t>a1*s1+a2*s2+e</a:t>
            </a:r>
            <a:endParaRPr lang="en-US" altLang="en-US" sz="2400" b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218FFC6-5254-A4B0-3F2B-998441AE0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0160" y="6131334"/>
                <a:ext cx="7088215" cy="5646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lattice is a discrete, additive subgroup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218FFC6-5254-A4B0-3F2B-998441AE07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0160" y="6131334"/>
                <a:ext cx="7088215" cy="564655"/>
              </a:xfrm>
              <a:prstGeom prst="rect">
                <a:avLst/>
              </a:prstGeom>
              <a:blipFill>
                <a:blip r:embed="rId3"/>
                <a:stretch>
                  <a:fillRect l="-1607" t="-6522" b="-2391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32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990" grpId="0"/>
      <p:bldP spid="721990" grpId="1"/>
      <p:bldP spid="721992" grpId="0" animBg="1"/>
      <p:bldP spid="721993" grpId="0" animBg="1"/>
      <p:bldP spid="721995" grpId="0"/>
      <p:bldP spid="721995" grpId="1"/>
      <p:bldP spid="175" grpId="0" animBg="1"/>
      <p:bldP spid="175" grpId="1" animBg="1"/>
      <p:bldP spid="178" grpId="0" animBg="1"/>
      <p:bldP spid="179" grpId="0" animBg="1"/>
      <p:bldP spid="143" grpId="0"/>
      <p:bldP spid="143" grpId="1"/>
      <p:bldP spid="143" grpId="2"/>
      <p:bldP spid="150" grpId="0" animBg="1"/>
      <p:bldP spid="151" grpId="0"/>
      <p:bldP spid="151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2: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Lattice Reduction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2241C-BAA2-B542-A637-65086997E5A1}"/>
              </a:ext>
            </a:extLst>
          </p:cNvPr>
          <p:cNvSpPr txBox="1"/>
          <p:nvPr/>
        </p:nvSpPr>
        <p:spPr>
          <a:xfrm>
            <a:off x="7376161" y="24505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512CBC-3B09-CEAD-CA0C-EC10BF4E1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24" y="1014336"/>
            <a:ext cx="7600816" cy="703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Lenstra-Lenstra-Lovasz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(LLL) Algorithm</a:t>
            </a:r>
            <a:endParaRPr lang="en-US" sz="2800" i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AF74113-95BE-EF0A-014D-2193EEF10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2874" y="1628801"/>
                <a:ext cx="7579566" cy="23861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cs typeface="Calibri" panose="020F0502020204030204" pitchFamily="34" charset="0"/>
                  </a:rPr>
                  <a:t>Say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Calibri" panose="020F0502020204030204" pitchFamily="34" charset="0"/>
                  </a:rPr>
                  <a:t> for a constant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𝜀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sz="2800" i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en-US" sz="2800" dirty="0">
                    <a:solidFill>
                      <a:srgbClr val="000000"/>
                    </a:solidFill>
                    <a:cs typeface="Calibri" panose="020F0502020204030204" pitchFamily="34" charset="0"/>
                  </a:rPr>
                  <a:t>LLL solves LWE in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acc>
                          <m:accPr>
                            <m:chr m:val="̃"/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𝑂</m:t>
                            </m:r>
                          </m:e>
                        </m:acc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1−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𝜀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poly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𝑞</m:t>
                            </m:r>
                          </m:e>
                        </m:func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</m:oMath>
                </a14:m>
                <a:endParaRPr lang="en-US" sz="2800" dirty="0">
                  <a:solidFill>
                    <a:srgbClr val="000000"/>
                  </a:solidFill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i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This is polynomial in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800" i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en-US" sz="2800" i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</m:func>
                  </m:oMath>
                </a14:m>
                <a:r>
                  <a:rPr lang="en-US" sz="2800" i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when</a:t>
                </a:r>
                <a:r>
                  <a:rPr lang="en-US" sz="2800" i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den>
                    </m:f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i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AF74113-95BE-EF0A-014D-2193EEF10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32874" y="1628801"/>
                <a:ext cx="7579566" cy="2386177"/>
              </a:xfrm>
              <a:prstGeom prst="rect">
                <a:avLst/>
              </a:prstGeom>
              <a:blipFill>
                <a:blip r:embed="rId3"/>
                <a:stretch>
                  <a:fillRect l="-183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C84C010-D75D-368A-FB07-94E6356E9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4233724"/>
            <a:ext cx="3656424" cy="24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94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Setting Parameters</a:t>
            </a:r>
            <a:endParaRPr lang="en-US" sz="4800" b="1" i="1" dirty="0">
              <a:solidFill>
                <a:srgbClr val="762416"/>
              </a:solidFill>
              <a:latin typeface="Calibr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32349D-C1C3-C944-AEA7-22BC2E46F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632" y="1268761"/>
            <a:ext cx="6696744" cy="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Cryptanalysis over three decades suggests we are safe with the following parameters: </a:t>
            </a:r>
            <a:endParaRPr lang="en-US" sz="2800" i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0114383-1051-ED42-A693-17A025743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7648" y="2060849"/>
                <a:ext cx="6552728" cy="7591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security</m:t>
                      </m:r>
                      <m:r>
                        <a:rPr lang="en-US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parameter</m:t>
                      </m:r>
                      <m:r>
                        <a:rPr lang="en-US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(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≈1</m:t>
                      </m:r>
                      <m:r>
                        <a:rPr lang="en-US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−10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K</m:t>
                      </m:r>
                      <m:r>
                        <a:rPr lang="en-US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0114383-1051-ED42-A693-17A025743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7648" y="2060849"/>
                <a:ext cx="6552728" cy="7591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29C7DD8-1660-B945-8E62-AF8EC463C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7104" y="2819952"/>
                <a:ext cx="6552728" cy="7591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arbitrary</m:t>
                      </m:r>
                      <m:r>
                        <a:rPr lang="en-US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poly</m:t>
                      </m:r>
                      <m:r>
                        <a:rPr lang="en-US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in</m:t>
                      </m:r>
                      <m:r>
                        <a:rPr lang="en-US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2800" i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29C7DD8-1660-B945-8E62-AF8EC463C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104" y="2819952"/>
                <a:ext cx="6552728" cy="7591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3723197-42CF-C44C-A9AA-6D613BB07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7568" y="3579055"/>
                <a:ext cx="6552728" cy="7591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small</m:t>
                      </m:r>
                      <m:r>
                        <a:rPr lang="en-US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poly</m:t>
                      </m:r>
                      <m:r>
                        <a:rPr lang="en-US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in</m:t>
                      </m:r>
                      <m:r>
                        <a:rPr lang="en-US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say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</m:rad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sz="2800" i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3723197-42CF-C44C-A9AA-6D613BB07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7568" y="3579055"/>
                <a:ext cx="6552728" cy="759103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FBC830-9E26-6E4B-829B-E99AF44FB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696" y="4365105"/>
                <a:ext cx="7079704" cy="13351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poly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in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en-US" sz="2800" i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larger than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and could be 	</a:t>
                </a:r>
                <a:b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as large as sub-exponential</a:t>
                </a:r>
                <a:r>
                  <a:rPr lang="en-US" sz="2800" i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0.99</m:t>
                            </m:r>
                          </m:sup>
                        </m:sSup>
                      </m:sup>
                    </m:sSup>
                  </m:oMath>
                </a14:m>
                <a:endParaRPr lang="en-US" sz="2800" i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FBC830-9E26-6E4B-829B-E99AF44FB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9696" y="4365105"/>
                <a:ext cx="7079704" cy="1335167"/>
              </a:xfrm>
              <a:prstGeom prst="rect">
                <a:avLst/>
              </a:prstGeom>
              <a:blipFill>
                <a:blip r:embed="rId6"/>
                <a:stretch>
                  <a:fillRect l="-358" b="-94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38C71CD-0DF9-314B-BB27-15535624B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7912" y="5654290"/>
            <a:ext cx="6696744" cy="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 from quantum computers, AFAWK!</a:t>
            </a:r>
            <a:endParaRPr lang="en-US" sz="2800" i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E32171-9D59-B84E-92F0-A6666794EE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0"/>
          <a:stretch/>
        </p:blipFill>
        <p:spPr>
          <a:xfrm>
            <a:off x="8868308" y="5461600"/>
            <a:ext cx="1224136" cy="119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3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Decisional LWE</a:t>
            </a:r>
            <a:endParaRPr lang="en-US" sz="4800" b="1" i="1" dirty="0">
              <a:solidFill>
                <a:srgbClr val="762416"/>
              </a:solidFill>
              <a:latin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D640C1-50BA-1144-B32A-5B3E226E0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8112" y="6002744"/>
            <a:ext cx="8342337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Arial" charset="0"/>
                <a:cs typeface="Arial" charset="0"/>
              </a:rPr>
              <a:t>Theorem: “Decisional LWE is as hard as LWE”.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E2A22C-6C31-E241-986B-1B7FED0D0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9142" y="1268760"/>
            <a:ext cx="6855210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you distinguish between</a:t>
            </a:r>
            <a:r>
              <a:rPr lang="en-US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8A50EA-A7AF-2B42-A968-F8482C63867C}"/>
              </a:ext>
            </a:extLst>
          </p:cNvPr>
          <p:cNvGrpSpPr/>
          <p:nvPr/>
        </p:nvGrpSpPr>
        <p:grpSpPr>
          <a:xfrm>
            <a:off x="2409142" y="2001016"/>
            <a:ext cx="5129394" cy="1532761"/>
            <a:chOff x="3131840" y="1841366"/>
            <a:chExt cx="5129394" cy="153276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AF872D4-D092-8144-B1CE-F20B750061CA}"/>
                </a:ext>
              </a:extLst>
            </p:cNvPr>
            <p:cNvSpPr/>
            <p:nvPr/>
          </p:nvSpPr>
          <p:spPr>
            <a:xfrm>
              <a:off x="5148064" y="1841366"/>
              <a:ext cx="1512168" cy="1532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6A0C3EE-E481-4D49-8716-55787B73BEF0}"/>
                </a:ext>
              </a:extLst>
            </p:cNvPr>
            <p:cNvSpPr/>
            <p:nvPr/>
          </p:nvSpPr>
          <p:spPr>
            <a:xfrm>
              <a:off x="3131840" y="1841366"/>
              <a:ext cx="1512168" cy="1532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75649E-9CF6-234C-8CBE-5C988FF41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736" y="2348880"/>
              <a:ext cx="818384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1DF4A0-7F58-1044-A150-A23F42DEB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3616" y="2420888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001868-8C83-5E40-A412-3985D8F18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8124" y="2382550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EBE0B8-974A-6B46-BFFF-C4005B856472}"/>
                </a:ext>
              </a:extLst>
            </p:cNvPr>
            <p:cNvSpPr/>
            <p:nvPr/>
          </p:nvSpPr>
          <p:spPr>
            <a:xfrm>
              <a:off x="6743664" y="1923746"/>
              <a:ext cx="456628" cy="11452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3CA554-CE57-E34D-9C8C-ED4DC8044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2542" y="2204864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A9C6B5-5602-504D-AD50-7062EA6D1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008" y="2479068"/>
              <a:ext cx="818384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B43295-82FC-BF4A-9C66-E333C1AA35FA}"/>
                </a:ext>
              </a:extLst>
            </p:cNvPr>
            <p:cNvSpPr/>
            <p:nvPr/>
          </p:nvSpPr>
          <p:spPr>
            <a:xfrm>
              <a:off x="7740352" y="1841366"/>
              <a:ext cx="456628" cy="1532761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D97486A-026F-AB47-9398-8E7923665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9186" y="2348880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5D4AE-E18E-734C-A1BC-927CA2221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6367" y="2472449"/>
            <a:ext cx="79208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lang="en-US" sz="2800" i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BB74B-3E4E-1E42-9B30-86440FF36EC8}"/>
              </a:ext>
            </a:extLst>
          </p:cNvPr>
          <p:cNvGrpSpPr/>
          <p:nvPr/>
        </p:nvGrpSpPr>
        <p:grpSpPr>
          <a:xfrm>
            <a:off x="2394302" y="3890462"/>
            <a:ext cx="2627842" cy="1532761"/>
            <a:chOff x="3131840" y="1841366"/>
            <a:chExt cx="2627842" cy="153276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D8B447-83A1-B640-99E7-32C482DE0DA1}"/>
                </a:ext>
              </a:extLst>
            </p:cNvPr>
            <p:cNvSpPr/>
            <p:nvPr/>
          </p:nvSpPr>
          <p:spPr>
            <a:xfrm>
              <a:off x="3131840" y="1841366"/>
              <a:ext cx="1512168" cy="1532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9DD1E7-AE7E-3044-8744-678EB1C44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736" y="2348880"/>
              <a:ext cx="818384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07266C-AAAE-A844-9598-45D9DF49B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3616" y="2420888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89B1405-B90F-2944-AC07-79C3858BFCC7}"/>
                </a:ext>
              </a:extLst>
            </p:cNvPr>
            <p:cNvSpPr/>
            <p:nvPr/>
          </p:nvSpPr>
          <p:spPr>
            <a:xfrm>
              <a:off x="5238800" y="1841366"/>
              <a:ext cx="456628" cy="1532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100728C-93F6-9B4A-8A69-5C239B58A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7634" y="2348880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0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Information-Computation Gap</a:t>
            </a:r>
            <a:endParaRPr lang="en-US" sz="4800" b="1" i="1" dirty="0">
              <a:solidFill>
                <a:srgbClr val="762416"/>
              </a:solidFill>
              <a:latin typeface="Calibri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F9CFB62-B7B0-0B10-DEA6-007D558BF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1430" y="1279061"/>
                <a:ext cx="6552728" cy="7591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cs typeface="Calibri" panose="020F0502020204030204" pitchFamily="34" charset="0"/>
                  </a:rPr>
                  <a:t>Fix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F9CFB62-B7B0-0B10-DEA6-007D558BF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1430" y="1279061"/>
                <a:ext cx="6552728" cy="759103"/>
              </a:xfrm>
              <a:prstGeom prst="rect">
                <a:avLst/>
              </a:prstGeom>
              <a:blipFill>
                <a:blip r:embed="rId3"/>
                <a:stretch>
                  <a:fillRect l="-1934" b="-81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21">
            <a:extLst>
              <a:ext uri="{FF2B5EF4-FFF2-40B4-BE49-F238E27FC236}">
                <a16:creationId xmlns:a16="http://schemas.microsoft.com/office/drawing/2014/main" id="{998C4DC6-F959-30B9-60CC-7F4A1C7411B8}"/>
              </a:ext>
            </a:extLst>
          </p:cNvPr>
          <p:cNvSpPr/>
          <p:nvPr/>
        </p:nvSpPr>
        <p:spPr>
          <a:xfrm>
            <a:off x="1847528" y="2780927"/>
            <a:ext cx="8625954" cy="252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6C862A-5D55-8E72-1EBF-ECED6B389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518" y="2116311"/>
            <a:ext cx="6552728" cy="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cs typeface="Calibri" panose="020F0502020204030204" pitchFamily="34" charset="0"/>
              </a:rPr>
              <a:t>(Search) LWE:</a:t>
            </a:r>
            <a:endParaRPr lang="en-US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985F95-6568-51B8-0AE6-FAC89214F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504" y="3101946"/>
                <a:ext cx="1273980" cy="7591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985F95-6568-51B8-0AE6-FAC89214F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31504" y="3101946"/>
                <a:ext cx="1273980" cy="7591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2D1408F-FEE9-E1F1-2CC3-F6605C40F14E}"/>
              </a:ext>
            </a:extLst>
          </p:cNvPr>
          <p:cNvSpPr/>
          <p:nvPr/>
        </p:nvSpPr>
        <p:spPr>
          <a:xfrm>
            <a:off x="1847528" y="2852936"/>
            <a:ext cx="144016" cy="3220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892989A-647D-EE20-F7D7-5E9D519DB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8315" y="4967212"/>
                <a:ext cx="3384376" cy="11911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Information-theoretically impossible to recover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892989A-647D-EE20-F7D7-5E9D519DBD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8315" y="4967212"/>
                <a:ext cx="3384376" cy="1191151"/>
              </a:xfrm>
              <a:prstGeom prst="rect">
                <a:avLst/>
              </a:prstGeom>
              <a:blipFill>
                <a:blip r:embed="rId5"/>
                <a:stretch>
                  <a:fillRect l="-2996" r="-22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614F921-9D92-C99C-96E5-28149070F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0893" y="3429001"/>
                <a:ext cx="3734286" cy="7591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(1−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𝐵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+1</m:t>
                                      </m:r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</m:func>
                                </m:den>
                              </m:f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614F921-9D92-C99C-96E5-28149070F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90893" y="3429001"/>
                <a:ext cx="3734286" cy="759103"/>
              </a:xfrm>
              <a:prstGeom prst="rect">
                <a:avLst/>
              </a:prstGeom>
              <a:blipFill>
                <a:blip r:embed="rId6"/>
                <a:stretch>
                  <a:fillRect t="-33333" b="-333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2F897650-39E7-1A46-EA85-152253338ED6}"/>
              </a:ext>
            </a:extLst>
          </p:cNvPr>
          <p:cNvSpPr/>
          <p:nvPr/>
        </p:nvSpPr>
        <p:spPr>
          <a:xfrm>
            <a:off x="5440683" y="2817294"/>
            <a:ext cx="144016" cy="3220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98927068-468A-D111-C79F-9DC18253EBDE}"/>
              </a:ext>
            </a:extLst>
          </p:cNvPr>
          <p:cNvSpPr/>
          <p:nvPr/>
        </p:nvSpPr>
        <p:spPr>
          <a:xfrm rot="16200000">
            <a:off x="3517647" y="2763503"/>
            <a:ext cx="477028" cy="373428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DD16AF3E-6D31-D921-5CCC-56FF658B198C}"/>
              </a:ext>
            </a:extLst>
          </p:cNvPr>
          <p:cNvSpPr/>
          <p:nvPr/>
        </p:nvSpPr>
        <p:spPr>
          <a:xfrm rot="16200000">
            <a:off x="7225638" y="2946404"/>
            <a:ext cx="477028" cy="338437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2F9F63-C83A-A5C0-6754-2D9C425BE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3304" y="4958792"/>
                <a:ext cx="3824584" cy="11911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uniquely determined given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computationally hard to recover.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2F9F63-C83A-A5C0-6754-2D9C425BE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3304" y="4958792"/>
                <a:ext cx="3824584" cy="1191151"/>
              </a:xfrm>
              <a:prstGeom prst="rect">
                <a:avLst/>
              </a:prstGeom>
              <a:blipFill>
                <a:blip r:embed="rId7"/>
                <a:stretch>
                  <a:fillRect l="-2318" t="-3158" r="-2649" b="-1052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1E5C0C7-D565-CB42-6AAE-CB3FB5335D79}"/>
              </a:ext>
            </a:extLst>
          </p:cNvPr>
          <p:cNvSpPr/>
          <p:nvPr/>
        </p:nvSpPr>
        <p:spPr>
          <a:xfrm>
            <a:off x="9359752" y="2817294"/>
            <a:ext cx="144016" cy="3220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587B9C-9B90-90F0-4553-86414ED21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2274" y="2999030"/>
                <a:ext cx="3734286" cy="12940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𝒏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𝐵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func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587B9C-9B90-90F0-4553-86414ED21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02274" y="2999030"/>
                <a:ext cx="3734286" cy="1294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0583CA9-42A5-4592-C667-F6B0BD745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0095" y="2342281"/>
            <a:ext cx="907347" cy="42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easy</a:t>
            </a:r>
          </a:p>
        </p:txBody>
      </p:sp>
    </p:spTree>
    <p:extLst>
      <p:ext uri="{BB962C8B-B14F-4D97-AF65-F5344CB8AC3E}">
        <p14:creationId xmlns:p14="http://schemas.microsoft.com/office/powerpoint/2010/main" val="2396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8" grpId="0"/>
      <p:bldP spid="30" grpId="0"/>
      <p:bldP spid="31" grpId="0" animBg="1"/>
      <p:bldP spid="2" grpId="0" animBg="1"/>
      <p:bldP spid="3" grpId="0" animBg="1"/>
      <p:bldP spid="4" grpId="0"/>
      <p:bldP spid="6" grpId="0" animBg="1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latin typeface="Calibri" pitchFamily="34" charset="0"/>
              </a:rPr>
              <a:t>OWF and PRG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33707" y="1690255"/>
            <a:ext cx="4590047" cy="938626"/>
            <a:chOff x="-812990" y="4944212"/>
            <a:chExt cx="4590047" cy="938626"/>
          </a:xfrm>
        </p:grpSpPr>
        <p:sp>
          <p:nvSpPr>
            <p:cNvPr id="28" name="Rounded Rectangle 27"/>
            <p:cNvSpPr/>
            <p:nvPr/>
          </p:nvSpPr>
          <p:spPr>
            <a:xfrm>
              <a:off x="-812990" y="4944212"/>
              <a:ext cx="4243494" cy="9386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-566343" y="5021176"/>
              <a:ext cx="4343400" cy="726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dirty="0" err="1">
                  <a:solidFill>
                    <a:srgbClr val="000000"/>
                  </a:solidFill>
                  <a:latin typeface="Arial" charset="0"/>
                  <a:cs typeface="Arial" charset="0"/>
                </a:rPr>
                <a:t>g</a:t>
              </a:r>
              <a:r>
                <a:rPr lang="en-US" sz="3600" baseline="-25000" dirty="0" err="1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  <a:r>
                <a:rPr lang="en-US" sz="36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(</a:t>
              </a:r>
              <a:r>
                <a:rPr lang="en-US" sz="3600" dirty="0" err="1">
                  <a:solidFill>
                    <a:srgbClr val="000000"/>
                  </a:solidFill>
                  <a:latin typeface="Arial" charset="0"/>
                  <a:cs typeface="Arial" charset="0"/>
                </a:rPr>
                <a:t>s,e</a:t>
              </a:r>
              <a:r>
                <a:rPr lang="en-US" sz="36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) = </a:t>
              </a:r>
              <a:r>
                <a:rPr lang="en-US" sz="3600" b="1" dirty="0" err="1">
                  <a:solidFill>
                    <a:srgbClr val="000000"/>
                  </a:solidFill>
                  <a:latin typeface="Arial" charset="0"/>
                  <a:cs typeface="Arial" charset="0"/>
                </a:rPr>
                <a:t>As</a:t>
              </a:r>
              <a:r>
                <a:rPr lang="en-US" sz="3600" dirty="0" err="1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  <a:r>
                <a:rPr lang="en-US" sz="3200" i="1" dirty="0" err="1">
                  <a:solidFill>
                    <a:srgbClr val="000000"/>
                  </a:solidFill>
                  <a:latin typeface="Arial" charset="0"/>
                  <a:cs typeface="Arial" charset="0"/>
                </a:rPr>
                <a:t>e</a:t>
              </a:r>
              <a:endParaRPr lang="en-US" sz="360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828800" y="3789040"/>
            <a:ext cx="8991600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err="1">
                <a:solidFill>
                  <a:srgbClr val="000000"/>
                </a:solidFill>
                <a:latin typeface="Arial" charset="0"/>
                <a:cs typeface="Arial" charset="0"/>
              </a:rPr>
              <a:t>g</a:t>
            </a:r>
            <a:r>
              <a:rPr lang="en-US" sz="2800" baseline="-25000" dirty="0" err="1">
                <a:solidFill>
                  <a:srgbClr val="000000"/>
                </a:solidFill>
                <a:latin typeface="Arial" charset="0"/>
                <a:cs typeface="Arial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Arial" charset="0"/>
                <a:cs typeface="Arial" charset="0"/>
              </a:rPr>
              <a:t> is a one-way function (assuming LWE)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err="1">
                <a:solidFill>
                  <a:srgbClr val="000000"/>
                </a:solidFill>
                <a:latin typeface="Arial" charset="0"/>
                <a:cs typeface="Arial" charset="0"/>
              </a:rPr>
              <a:t>g</a:t>
            </a:r>
            <a:r>
              <a:rPr lang="en-US" sz="2800" baseline="-25000" dirty="0" err="1">
                <a:solidFill>
                  <a:srgbClr val="000000"/>
                </a:solidFill>
                <a:latin typeface="Arial" charset="0"/>
                <a:cs typeface="Arial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Arial" charset="0"/>
                <a:cs typeface="Arial" charset="0"/>
              </a:rPr>
              <a:t> is a pseudo-random generator (decisional LWE)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al" charset="0"/>
                <a:cs typeface="Arial" charset="0"/>
              </a:rPr>
              <a:t>g</a:t>
            </a:r>
            <a:r>
              <a:rPr lang="en-US" sz="2800" baseline="-25000" dirty="0" err="1">
                <a:solidFill>
                  <a:srgbClr val="000000"/>
                </a:solidFill>
                <a:latin typeface="Arial" charset="0"/>
                <a:cs typeface="Arial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 charset="0"/>
                <a:cs typeface="Arial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Arial" charset="0"/>
                <a:cs typeface="Arial" charset="0"/>
              </a:rPr>
              <a:t>s also a trapdoor function… (this is not obvious and we won’t see how in this class)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69B38C-1641-DB40-97A1-1160811F0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6779" y="3227304"/>
                <a:ext cx="4610100" cy="4571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  <a:ea typeface="Cambria Math"/>
                      </a:rPr>
                      <m:t>𝒆</m:t>
                    </m:r>
                    <m:sSubSup>
                      <m:sSubSup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 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1600" dirty="0">
                    <a:latin typeface="Arial" charset="0"/>
                    <a:cs typeface="Arial" charset="0"/>
                  </a:rPr>
                  <a:t>: random “small” error vector)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69B38C-1641-DB40-97A1-1160811F0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6779" y="3227304"/>
                <a:ext cx="4610100" cy="457199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431E64-3AAC-1F49-9CD5-E855A7A2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1765" y="2795137"/>
                <a:ext cx="4332174" cy="4571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(</a:t>
                </a:r>
                <a:r>
                  <a:rPr lang="en-US" sz="1600" b="1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A</a:t>
                </a:r>
                <a:r>
                  <a:rPr lang="en-US" sz="160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𝑛𝑋𝑚</m:t>
                        </m:r>
                      </m:sup>
                    </m:sSubSup>
                  </m:oMath>
                </a14:m>
                <a:endParaRPr lang="en-US" sz="1600" dirty="0">
                  <a:solidFill>
                    <a:srgbClr val="000000"/>
                  </a:solidFill>
                  <a:latin typeface="Arial" charset="0"/>
                  <a:ea typeface="Cambria Math" panose="02040503050406030204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b="1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</a:t>
                </a:r>
                <a:r>
                  <a:rPr lang="en-US" sz="160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 random “small” secret vector  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431E64-3AAC-1F49-9CD5-E855A7A2F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01765" y="2795137"/>
                <a:ext cx="4332174" cy="457199"/>
              </a:xfrm>
              <a:prstGeom prst="rect">
                <a:avLst/>
              </a:prstGeom>
              <a:blipFill>
                <a:blip r:embed="rId4"/>
                <a:stretch>
                  <a:fillRect l="-877" t="-21622" b="-270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21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Basic (Secret-key) Encryption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2133600" y="2061369"/>
                <a:ext cx="8458200" cy="571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Secret key 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sk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= Uniformly random vector </a:t>
                </a:r>
                <a:r>
                  <a:rPr lang="en-US" sz="2400" b="1" dirty="0">
                    <a:solidFill>
                      <a:srgbClr val="000000"/>
                    </a:solidFill>
                    <a:latin typeface="Arial"/>
                    <a:cs typeface="Arial"/>
                  </a:rPr>
                  <a:t>s</a:t>
                </a:r>
                <a:r>
                  <a:rPr lang="en-US" sz="2400" b="1" i="1" dirty="0">
                    <a:solidFill>
                      <a:srgbClr val="0000FF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  <a:sym typeface="Symbol" pitchFamily="18" charset="2"/>
                  </a:rPr>
                  <a:t>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𝑞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𝑛</m:t>
                        </m:r>
                      </m:sup>
                    </m:sSubSup>
                  </m:oMath>
                </a14:m>
                <a:endParaRPr lang="en-US" sz="2400" b="1" i="1" dirty="0">
                  <a:solidFill>
                    <a:srgbClr val="0000FF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2061369"/>
                <a:ext cx="8458200" cy="571500"/>
              </a:xfrm>
              <a:prstGeom prst="rect">
                <a:avLst/>
              </a:prstGeom>
              <a:blipFill>
                <a:blip r:embed="rId3"/>
                <a:stretch>
                  <a:fillRect l="-1049" t="-217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2133600" y="2514600"/>
                <a:ext cx="8458200" cy="2209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000" dirty="0">
                  <a:solidFill>
                    <a:srgbClr val="000000"/>
                  </a:solidFill>
                  <a:latin typeface="Arial"/>
                  <a:cs typeface="Arial"/>
                </a:endParaRPr>
              </a:p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Encryption </a:t>
                </a:r>
                <a:r>
                  <a:rPr lang="en-US" sz="24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Enc</a:t>
                </a:r>
                <a:r>
                  <a:rPr lang="en-US" sz="2400" b="1" baseline="-25000" dirty="0" err="1">
                    <a:solidFill>
                      <a:srgbClr val="000000"/>
                    </a:solidFill>
                    <a:latin typeface="Arial"/>
                    <a:cs typeface="Arial"/>
                  </a:rPr>
                  <a:t>s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):   </a:t>
                </a:r>
                <a:r>
                  <a:rPr lang="en-US" sz="2000" dirty="0">
                    <a:solidFill>
                      <a:srgbClr val="000000"/>
                    </a:solidFill>
                    <a:latin typeface="Arial"/>
                    <a:cs typeface="Arial"/>
                  </a:rPr>
                  <a:t>//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Arial"/>
                    <a:cs typeface="Arial"/>
                    <a:sym typeface="Symbol" pitchFamily="18" charset="2"/>
                  </a:rPr>
                  <a:t> {0,1}</a:t>
                </a:r>
                <a:r>
                  <a:rPr lang="en-US" sz="20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b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</a:br>
                <a:r>
                  <a:rPr lang="en-US" sz="2000" dirty="0">
                    <a:solidFill>
                      <a:srgbClr val="000000"/>
                    </a:solidFill>
                    <a:latin typeface="Arial"/>
                    <a:cs typeface="Arial"/>
                  </a:rPr>
                  <a:t>	</a:t>
                </a:r>
              </a:p>
              <a:p>
                <a:pPr lvl="1" eaLnBrk="1" hangingPunct="1">
                  <a:lnSpc>
                    <a:spcPct val="80000"/>
                  </a:lnSpc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Sample uniformly random </a:t>
                </a:r>
                <a:r>
                  <a:rPr lang="en-US" sz="2400" b="1" dirty="0">
                    <a:solidFill>
                      <a:srgbClr val="000000"/>
                    </a:solidFill>
                    <a:latin typeface="Arial"/>
                    <a:cs typeface="Arial"/>
                  </a:rPr>
                  <a:t>a</a:t>
                </a:r>
                <a:r>
                  <a:rPr lang="en-US" sz="2400" b="1" i="1" dirty="0">
                    <a:solidFill>
                      <a:srgbClr val="0000FF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  <a:sym typeface="Symbol" pitchFamily="18" charset="2"/>
                  </a:rPr>
                  <a:t>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𝑞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, “small” noise e</a:t>
                </a:r>
                <a:r>
                  <a:rPr lang="en-US" sz="2400" b="1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  <a:sym typeface="Symbol" pitchFamily="18" charset="2"/>
                  </a:rPr>
                  <a:t></a:t>
                </a:r>
                <a:r>
                  <a:rPr lang="en-US" sz="2400" b="1" dirty="0">
                    <a:solidFill>
                      <a:srgbClr val="000000"/>
                    </a:solidFill>
                    <a:latin typeface="Arial"/>
                    <a:cs typeface="Arial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𝑍</m:t>
                    </m:r>
                  </m:oMath>
                </a14:m>
                <a:br>
                  <a:rPr lang="en-US" sz="2400" baseline="-25000" dirty="0">
                    <a:solidFill>
                      <a:srgbClr val="000000"/>
                    </a:solidFill>
                    <a:latin typeface="Arial"/>
                    <a:cs typeface="Arial"/>
                  </a:rPr>
                </a:b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</a:p>
              <a:p>
                <a:pPr lvl="1" eaLnBrk="1" hangingPunct="1">
                  <a:lnSpc>
                    <a:spcPct val="80000"/>
                  </a:lnSpc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The ciphertext </a:t>
                </a:r>
                <a:r>
                  <a:rPr lang="en-US" sz="2400" b="1" dirty="0">
                    <a:solidFill>
                      <a:srgbClr val="0000FF"/>
                    </a:solidFill>
                    <a:latin typeface="Arial"/>
                    <a:cs typeface="Arial"/>
                  </a:rPr>
                  <a:t>c =</a:t>
                </a:r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 </a:t>
                </a:r>
                <a:r>
                  <a:rPr lang="en-US" dirty="0">
                    <a:solidFill>
                      <a:srgbClr val="0000FF"/>
                    </a:solidFill>
                    <a:latin typeface="Arial"/>
                    <a:cs typeface="Arial"/>
                  </a:rPr>
                  <a:t>(</a:t>
                </a:r>
                <a:r>
                  <a:rPr lang="en-US" sz="2400" b="1" dirty="0">
                    <a:solidFill>
                      <a:srgbClr val="0000FF"/>
                    </a:solidFill>
                    <a:latin typeface="Arial"/>
                    <a:cs typeface="Arial"/>
                  </a:rPr>
                  <a:t>a</a:t>
                </a:r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, b = </a:t>
                </a:r>
                <a:r>
                  <a:rPr lang="en-US" sz="2400" b="1" dirty="0">
                    <a:solidFill>
                      <a:srgbClr val="0000FF"/>
                    </a:solidFill>
                    <a:latin typeface="Arial"/>
                    <a:cs typeface="Arial"/>
                    <a:sym typeface="Symbol" pitchFamily="18" charset="2"/>
                  </a:rPr>
                  <a:t></a:t>
                </a:r>
                <a:r>
                  <a:rPr lang="en-US" sz="2400" b="1" dirty="0">
                    <a:solidFill>
                      <a:srgbClr val="0000FF"/>
                    </a:solidFill>
                    <a:latin typeface="Arial"/>
                    <a:cs typeface="Arial"/>
                  </a:rPr>
                  <a:t>a, s</a:t>
                </a:r>
                <a:r>
                  <a:rPr lang="en-US" sz="2400" b="1" dirty="0">
                    <a:solidFill>
                      <a:srgbClr val="0000FF"/>
                    </a:solidFill>
                    <a:latin typeface="Arial"/>
                    <a:cs typeface="Arial"/>
                    <a:sym typeface="Symbol" pitchFamily="18" charset="2"/>
                  </a:rPr>
                  <a:t></a:t>
                </a:r>
                <a:r>
                  <a:rPr lang="en-US" sz="2400" b="1" dirty="0">
                    <a:solidFill>
                      <a:srgbClr val="0000FF"/>
                    </a:solidFill>
                    <a:latin typeface="Arial"/>
                    <a:cs typeface="Arial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Arial"/>
                    <a:cs typeface="Arial"/>
                  </a:rPr>
                  <a:t>+ e +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Arial"/>
                    <a:cs typeface="Arial"/>
                  </a:rPr>
                  <a:t>)</a:t>
                </a:r>
                <a:endParaRPr lang="en-US" sz="2000" b="1" dirty="0">
                  <a:solidFill>
                    <a:srgbClr val="0000FF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2514600"/>
                <a:ext cx="8458200" cy="2209800"/>
              </a:xfrm>
              <a:prstGeom prst="rect">
                <a:avLst/>
              </a:prstGeom>
              <a:blipFill>
                <a:blip r:embed="rId4"/>
                <a:stretch>
                  <a:fillRect l="-1049" b="-5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6" name="Rectangle 5"/>
          <p:cNvSpPr>
            <a:spLocks noChangeArrowheads="1"/>
          </p:cNvSpPr>
          <p:nvPr/>
        </p:nvSpPr>
        <p:spPr bwMode="auto">
          <a:xfrm>
            <a:off x="2057400" y="1905000"/>
            <a:ext cx="8305800" cy="4724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879976" y="1524000"/>
            <a:ext cx="4786436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n = security parameter, q = “small” modulus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57800" y="1078468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[Regev05]</a:t>
            </a: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133600" y="5143500"/>
            <a:ext cx="84582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  <a:defRPr/>
            </a:pPr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Decryption</a:t>
            </a:r>
            <a: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cs typeface="Arial"/>
              </a:rPr>
              <a:t>Dec</a:t>
            </a:r>
            <a:r>
              <a:rPr lang="en-US" sz="2400" baseline="-25000" dirty="0" err="1">
                <a:solidFill>
                  <a:srgbClr val="000000"/>
                </a:solidFill>
                <a:latin typeface="Arial"/>
                <a:cs typeface="Arial"/>
              </a:rPr>
              <a:t>sk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en-US" sz="2400" b="1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): Output </a:t>
            </a:r>
            <a:r>
              <a:rPr lang="en-US" sz="2400" dirty="0" err="1">
                <a:solidFill>
                  <a:srgbClr val="0000FF"/>
                </a:solidFill>
                <a:latin typeface="Arial"/>
                <a:cs typeface="Arial"/>
              </a:rPr>
              <a:t>Round</a:t>
            </a:r>
            <a:r>
              <a:rPr lang="en-US" sz="2400" baseline="-25000" dirty="0" err="1">
                <a:solidFill>
                  <a:srgbClr val="0000FF"/>
                </a:solidFill>
                <a:latin typeface="Arial"/>
                <a:cs typeface="Arial"/>
              </a:rPr>
              <a:t>q</a:t>
            </a:r>
            <a:r>
              <a:rPr lang="en-US" sz="2400" baseline="-25000" dirty="0">
                <a:solidFill>
                  <a:srgbClr val="0000FF"/>
                </a:solidFill>
                <a:latin typeface="Arial"/>
                <a:cs typeface="Arial"/>
              </a:rPr>
              <a:t>/2</a:t>
            </a:r>
            <a:r>
              <a:rPr lang="en-US" sz="2400" dirty="0">
                <a:solidFill>
                  <a:srgbClr val="0000FF"/>
                </a:solidFill>
                <a:latin typeface="Arial"/>
                <a:cs typeface="Arial"/>
              </a:rPr>
              <a:t>(b − 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  <a:sym typeface="Symbol" pitchFamily="18" charset="2"/>
              </a:rPr>
              <a:t>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a, s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  <a:sym typeface="Symbol" pitchFamily="18" charset="2"/>
              </a:rPr>
              <a:t> </a:t>
            </a:r>
            <a:r>
              <a:rPr lang="en-US" sz="2400" dirty="0">
                <a:solidFill>
                  <a:srgbClr val="0000FF"/>
                </a:solidFill>
                <a:latin typeface="Arial"/>
                <a:cs typeface="Arial"/>
                <a:sym typeface="Symbol" pitchFamily="18" charset="2"/>
              </a:rPr>
              <a:t>mod q)</a:t>
            </a:r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819400" y="6096000"/>
            <a:ext cx="5410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// correctness as long as |e| &lt; q/4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3ADFD7-AEDE-494D-8E6B-44C5ACC1DA5D}"/>
              </a:ext>
            </a:extLst>
          </p:cNvPr>
          <p:cNvSpPr/>
          <p:nvPr/>
        </p:nvSpPr>
        <p:spPr>
          <a:xfrm>
            <a:off x="8229600" y="4149080"/>
            <a:ext cx="67471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A9D7A-7585-1C41-A5EE-070FF2CA6715}"/>
              </a:ext>
            </a:extLst>
          </p:cNvPr>
          <p:cNvSpPr/>
          <p:nvPr/>
        </p:nvSpPr>
        <p:spPr>
          <a:xfrm>
            <a:off x="6376786" y="5445224"/>
            <a:ext cx="123138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1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Basic (Secret-key) Encryption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57800" y="1078468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[Regev05]</a:t>
            </a: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F98FE-ECB9-374F-A6C3-A3539B595187}"/>
              </a:ext>
            </a:extLst>
          </p:cNvPr>
          <p:cNvSpPr/>
          <p:nvPr/>
        </p:nvSpPr>
        <p:spPr>
          <a:xfrm>
            <a:off x="5858644" y="5399089"/>
            <a:ext cx="1173460" cy="453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3A8DF-230B-CB44-84C9-61A2B7FDF455}"/>
              </a:ext>
            </a:extLst>
          </p:cNvPr>
          <p:cNvSpPr/>
          <p:nvPr/>
        </p:nvSpPr>
        <p:spPr>
          <a:xfrm>
            <a:off x="2082964" y="1992283"/>
            <a:ext cx="88221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This scheme is additively homomorphic.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057BA6F-B9A8-2A44-BE1A-B26239B6ACA3}"/>
                  </a:ext>
                </a:extLst>
              </p:cNvPr>
              <p:cNvSpPr/>
              <p:nvPr/>
            </p:nvSpPr>
            <p:spPr>
              <a:xfrm>
                <a:off x="2284882" y="3259425"/>
                <a:ext cx="39218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b = 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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a, s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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e 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057BA6F-B9A8-2A44-BE1A-B26239B6A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882" y="3259425"/>
                <a:ext cx="3921843" cy="523220"/>
              </a:xfrm>
              <a:prstGeom prst="rect">
                <a:avLst/>
              </a:prstGeom>
              <a:blipFill>
                <a:blip r:embed="rId3"/>
                <a:stretch>
                  <a:fillRect t="-11628" r="-2265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5670EEF-4E13-A747-A16E-9420D9096E9B}"/>
                  </a:ext>
                </a:extLst>
              </p:cNvPr>
              <p:cNvSpPr/>
              <p:nvPr/>
            </p:nvSpPr>
            <p:spPr>
              <a:xfrm>
                <a:off x="2284882" y="4028198"/>
                <a:ext cx="45389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b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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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5670EEF-4E13-A747-A16E-9420D9096E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882" y="4028198"/>
                <a:ext cx="4538999" cy="523220"/>
              </a:xfrm>
              <a:prstGeom prst="rect">
                <a:avLst/>
              </a:prstGeom>
              <a:blipFill>
                <a:blip r:embed="rId4"/>
                <a:stretch>
                  <a:fillRect l="-559" t="-11905" r="-167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6F744A-8AEA-A24C-AD9A-510CCB21637D}"/>
              </a:ext>
            </a:extLst>
          </p:cNvPr>
          <p:cNvCxnSpPr>
            <a:cxnSpLocks/>
          </p:cNvCxnSpPr>
          <p:nvPr/>
        </p:nvCxnSpPr>
        <p:spPr>
          <a:xfrm>
            <a:off x="1991544" y="4725144"/>
            <a:ext cx="84095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13BADE2-F51C-7A4C-9C48-C84FBA1337F0}"/>
                  </a:ext>
                </a:extLst>
              </p:cNvPr>
              <p:cNvSpPr/>
              <p:nvPr/>
            </p:nvSpPr>
            <p:spPr>
              <a:xfrm>
                <a:off x="2277669" y="5016265"/>
                <a:ext cx="28574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2400" b="1" dirty="0" err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2800" dirty="0" err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2400" b="1" dirty="0" err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b+ b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13BADE2-F51C-7A4C-9C48-C84FBA133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669" y="5016265"/>
                <a:ext cx="2857449" cy="523220"/>
              </a:xfrm>
              <a:prstGeom prst="rect">
                <a:avLst/>
              </a:prstGeom>
              <a:blipFill>
                <a:blip r:embed="rId5"/>
                <a:stretch>
                  <a:fillRect t="-14286" r="-354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9C890C-F035-5043-AE52-9F511826A375}"/>
                  </a:ext>
                </a:extLst>
              </p:cNvPr>
              <p:cNvSpPr/>
              <p:nvPr/>
            </p:nvSpPr>
            <p:spPr>
              <a:xfrm>
                <a:off x="6471071" y="3274941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9C890C-F035-5043-AE52-9F511826A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071" y="3274941"/>
                <a:ext cx="5341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FE1AFC3-461D-7340-9174-734B73328F0D}"/>
                  </a:ext>
                </a:extLst>
              </p:cNvPr>
              <p:cNvSpPr/>
              <p:nvPr/>
            </p:nvSpPr>
            <p:spPr>
              <a:xfrm>
                <a:off x="2279576" y="5877272"/>
                <a:ext cx="88221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words: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an encryption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2800" dirty="0">
                    <a:solidFill>
                      <a:srgbClr val="0000FF"/>
                    </a:solidFill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′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(mod 2) </a:t>
                </a: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FE1AFC3-461D-7340-9174-734B73328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576" y="5877272"/>
                <a:ext cx="8822144" cy="523220"/>
              </a:xfrm>
              <a:prstGeom prst="rect">
                <a:avLst/>
              </a:prstGeom>
              <a:blipFill>
                <a:blip r:embed="rId7"/>
                <a:stretch>
                  <a:fillRect l="-1437" t="-1162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38A6D59-E853-5948-98A4-B414770C8B38}"/>
              </a:ext>
            </a:extLst>
          </p:cNvPr>
          <p:cNvSpPr/>
          <p:nvPr/>
        </p:nvSpPr>
        <p:spPr>
          <a:xfrm>
            <a:off x="8256241" y="3306789"/>
            <a:ext cx="1019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Enc</a:t>
            </a:r>
            <a:r>
              <a:rPr lang="en-US" b="1" baseline="-25000" dirty="0" err="1">
                <a:solidFill>
                  <a:srgbClr val="000000"/>
                </a:solidFill>
              </a:rPr>
              <a:t>s</a:t>
            </a:r>
            <a:r>
              <a:rPr lang="en-US" dirty="0">
                <a:solidFill>
                  <a:srgbClr val="000000"/>
                </a:solidFill>
              </a:rPr>
              <a:t>(m)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E7021C-CE67-FD48-86DA-8C8E7938DCCA}"/>
              </a:ext>
            </a:extLst>
          </p:cNvPr>
          <p:cNvSpPr/>
          <p:nvPr/>
        </p:nvSpPr>
        <p:spPr>
          <a:xfrm>
            <a:off x="8279056" y="4042978"/>
            <a:ext cx="1077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Enc</a:t>
            </a:r>
            <a:r>
              <a:rPr lang="en-US" b="1" baseline="-25000" dirty="0" err="1">
                <a:solidFill>
                  <a:srgbClr val="000000"/>
                </a:solidFill>
              </a:rPr>
              <a:t>s</a:t>
            </a:r>
            <a:r>
              <a:rPr lang="en-US" dirty="0">
                <a:solidFill>
                  <a:srgbClr val="000000"/>
                </a:solidFill>
              </a:rPr>
              <a:t>(m’)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2419CF-FB47-9F4A-92AA-D426380A4644}"/>
              </a:ext>
            </a:extLst>
          </p:cNvPr>
          <p:cNvCxnSpPr/>
          <p:nvPr/>
        </p:nvCxnSpPr>
        <p:spPr>
          <a:xfrm flipH="1">
            <a:off x="6445374" y="3490873"/>
            <a:ext cx="1666850" cy="82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F09858-6027-5B46-B217-2F2A163C6FEC}"/>
              </a:ext>
            </a:extLst>
          </p:cNvPr>
          <p:cNvCxnSpPr>
            <a:cxnSpLocks/>
          </p:cNvCxnSpPr>
          <p:nvPr/>
        </p:nvCxnSpPr>
        <p:spPr>
          <a:xfrm flipH="1">
            <a:off x="6817212" y="4227644"/>
            <a:ext cx="1295012" cy="4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CDB93F-DC21-9349-BCA5-0AA7D062CC7E}"/>
                  </a:ext>
                </a:extLst>
              </p:cNvPr>
              <p:cNvSpPr/>
              <p:nvPr/>
            </p:nvSpPr>
            <p:spPr>
              <a:xfrm>
                <a:off x="2284881" y="4988758"/>
                <a:ext cx="73622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2400" b="1" dirty="0" err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2800" dirty="0" err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2400" b="1" dirty="0" err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b+ b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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 +a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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(</a:t>
                </a:r>
                <a:r>
                  <a:rPr lang="en-US" sz="2400" dirty="0" err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e+e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 + 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2400" dirty="0">
                    <a:solidFill>
                      <a:srgbClr val="0000FF"/>
                    </a:solidFill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′</m:t>
                    </m:r>
                    <m:r>
                      <a:rPr lang="en-US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CDB93F-DC21-9349-BCA5-0AA7D062CC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881" y="4988758"/>
                <a:ext cx="7362208" cy="523220"/>
              </a:xfrm>
              <a:prstGeom prst="rect">
                <a:avLst/>
              </a:prstGeom>
              <a:blipFill>
                <a:blip r:embed="rId8"/>
                <a:stretch>
                  <a:fillRect t="-11905" r="-1207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8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1" grpId="0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Basic (Secret-key) Encryption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57800" y="1078468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[Regev05]</a:t>
            </a: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F98FE-ECB9-374F-A6C3-A3539B595187}"/>
              </a:ext>
            </a:extLst>
          </p:cNvPr>
          <p:cNvSpPr/>
          <p:nvPr/>
        </p:nvSpPr>
        <p:spPr>
          <a:xfrm>
            <a:off x="5858644" y="5399089"/>
            <a:ext cx="1173460" cy="453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3A8DF-230B-CB44-84C9-61A2B7FDF455}"/>
              </a:ext>
            </a:extLst>
          </p:cNvPr>
          <p:cNvSpPr/>
          <p:nvPr/>
        </p:nvSpPr>
        <p:spPr>
          <a:xfrm>
            <a:off x="2082964" y="2996953"/>
            <a:ext cx="83180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We will see how to make this scheme into a fully homomorphic scheme.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FE1AFC3-461D-7340-9174-734B73328F0D}"/>
                  </a:ext>
                </a:extLst>
              </p:cNvPr>
              <p:cNvSpPr/>
              <p:nvPr/>
            </p:nvSpPr>
            <p:spPr>
              <a:xfrm>
                <a:off x="2207568" y="5729813"/>
                <a:ext cx="8822144" cy="973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Setting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(for example) lets us support any polynomial number of additions.</a:t>
                </a: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FE1AFC3-461D-7340-9174-734B73328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568" y="5729813"/>
                <a:ext cx="8822144" cy="973280"/>
              </a:xfrm>
              <a:prstGeom prst="rect">
                <a:avLst/>
              </a:prstGeom>
              <a:blipFill>
                <a:blip r:embed="rId3"/>
                <a:stretch>
                  <a:fillRect l="-1437" t="-5195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5100B6A-D269-7F43-907C-B76FB243BE1E}"/>
                  </a:ext>
                </a:extLst>
              </p:cNvPr>
              <p:cNvSpPr/>
              <p:nvPr/>
            </p:nvSpPr>
            <p:spPr>
              <a:xfrm>
                <a:off x="2063552" y="4415667"/>
                <a:ext cx="831808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alibri"/>
                  </a:rPr>
                  <a:t>For now, note that the error increases when you add two ciphertexts. That is,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𝑎𝑑𝑑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≈|</m:t>
                            </m:r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5100B6A-D269-7F43-907C-B76FB243B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4415667"/>
                <a:ext cx="8318088" cy="954107"/>
              </a:xfrm>
              <a:prstGeom prst="rect">
                <a:avLst/>
              </a:prstGeom>
              <a:blipFill>
                <a:blip r:embed="rId4"/>
                <a:stretch>
                  <a:fillRect l="-1524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255DBCC6-0E1A-E44F-8BEE-E6D52EBD3427}"/>
              </a:ext>
            </a:extLst>
          </p:cNvPr>
          <p:cNvSpPr/>
          <p:nvPr/>
        </p:nvSpPr>
        <p:spPr>
          <a:xfrm>
            <a:off x="2098392" y="2041684"/>
            <a:ext cx="83180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You can also negate the encrypted bit easily.</a:t>
            </a:r>
          </a:p>
        </p:txBody>
      </p:sp>
      <p:sp>
        <p:nvSpPr>
          <p:cNvPr id="2" name="Action Button: Forward or Next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35C4743E-5521-F06F-0261-C7A31C9283AE}"/>
              </a:ext>
            </a:extLst>
          </p:cNvPr>
          <p:cNvSpPr/>
          <p:nvPr/>
        </p:nvSpPr>
        <p:spPr>
          <a:xfrm>
            <a:off x="9994467" y="6037019"/>
            <a:ext cx="504056" cy="666075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8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75048" y="1556792"/>
            <a:ext cx="9067800" cy="265030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NEXT UP: </a:t>
            </a:r>
            <a:b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Public-key Encryption from LWE</a:t>
            </a:r>
            <a:b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endParaRPr lang="en-US" altLang="en-US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60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991545" y="404664"/>
            <a:ext cx="8115853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Goldwasser-Micali (GM)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16E5B7C-A7BB-3145-99EC-6E17E5251EF6}"/>
                  </a:ext>
                </a:extLst>
              </p:cNvPr>
              <p:cNvSpPr/>
              <p:nvPr/>
            </p:nvSpPr>
            <p:spPr>
              <a:xfrm>
                <a:off x="2113654" y="1628801"/>
                <a:ext cx="7971837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𝐸𝑛𝑐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800" dirty="0"/>
                  <a:t> where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dirty="0"/>
                  <a:t> is a bit: </a:t>
                </a:r>
              </a:p>
              <a:p>
                <a:r>
                  <a:rPr lang="en-US" sz="2800" dirty="0"/>
                  <a:t>Generate random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and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</a:rPr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16E5B7C-A7BB-3145-99EC-6E17E5251E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654" y="1628801"/>
                <a:ext cx="7971837" cy="1384995"/>
              </a:xfrm>
              <a:prstGeom prst="rect">
                <a:avLst/>
              </a:prstGeom>
              <a:blipFill>
                <a:blip r:embed="rId3"/>
                <a:stretch>
                  <a:fillRect l="-1592" t="-5455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7D51262-8950-6D49-8041-706FAE6C5E73}"/>
              </a:ext>
            </a:extLst>
          </p:cNvPr>
          <p:cNvSpPr/>
          <p:nvPr/>
        </p:nvSpPr>
        <p:spPr>
          <a:xfrm>
            <a:off x="2135561" y="3445844"/>
            <a:ext cx="79718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/>
              <a:t>IND-security follows directly from the quadratic </a:t>
            </a:r>
            <a:r>
              <a:rPr lang="en-US" sz="2800" i="1" dirty="0" err="1"/>
              <a:t>residuosity</a:t>
            </a:r>
            <a:r>
              <a:rPr lang="en-US" sz="2800" i="1" dirty="0"/>
              <a:t> assumption.</a:t>
            </a:r>
          </a:p>
        </p:txBody>
      </p:sp>
    </p:spTree>
    <p:extLst>
      <p:ext uri="{BB962C8B-B14F-4D97-AF65-F5344CB8AC3E}">
        <p14:creationId xmlns:p14="http://schemas.microsoft.com/office/powerpoint/2010/main" val="368754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Public-key Encryption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57800" y="1078468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[Regev05]</a:t>
            </a: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BD2A7D6-D821-F142-BBF5-5470300C329E}"/>
                  </a:ext>
                </a:extLst>
              </p:cNvPr>
              <p:cNvSpPr/>
              <p:nvPr/>
            </p:nvSpPr>
            <p:spPr>
              <a:xfrm>
                <a:off x="2082964" y="1970837"/>
                <a:ext cx="8585036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2800" dirty="0">
                    <a:solidFill>
                      <a:prstClr val="black"/>
                    </a:solidFill>
                    <a:latin typeface="Calibri"/>
                    <a:cs typeface="Arial"/>
                  </a:rPr>
                  <a:t>Here is a crazy idea.  Public key has an encryption of 0 (call 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"/>
                    <a:cs typeface="Arial"/>
                  </a:rPr>
                  <a:t>) and an encryption of 1 (call 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"/>
                    <a:cs typeface="Arial"/>
                  </a:rPr>
                  <a:t>).  </a:t>
                </a:r>
                <a:br>
                  <a:rPr lang="en-US" sz="2800" dirty="0">
                    <a:solidFill>
                      <a:prstClr val="black"/>
                    </a:solidFill>
                    <a:latin typeface="Calibri"/>
                    <a:cs typeface="Arial"/>
                  </a:rPr>
                </a:br>
                <a:r>
                  <a:rPr lang="en-US" sz="2800" dirty="0">
                    <a:solidFill>
                      <a:prstClr val="black"/>
                    </a:solidFill>
                    <a:latin typeface="Calibri"/>
                    <a:cs typeface="Arial"/>
                  </a:rPr>
                  <a:t>If you want to encrypt 0,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"/>
                    <a:cs typeface="Arial"/>
                  </a:rPr>
                  <a:t>and if you want to encrypt 1,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"/>
                    <a:cs typeface="Arial"/>
                  </a:rPr>
                  <a:t>. 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BD2A7D6-D821-F142-BBF5-5470300C3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964" y="1970837"/>
                <a:ext cx="8585036" cy="1815882"/>
              </a:xfrm>
              <a:prstGeom prst="rect">
                <a:avLst/>
              </a:prstGeom>
              <a:blipFill>
                <a:blip r:embed="rId2"/>
                <a:stretch>
                  <a:fillRect l="-1477" t="-347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ABD8166D-2291-D343-A660-C86F8B8C8F16}"/>
              </a:ext>
            </a:extLst>
          </p:cNvPr>
          <p:cNvSpPr/>
          <p:nvPr/>
        </p:nvSpPr>
        <p:spPr>
          <a:xfrm>
            <a:off x="2063552" y="4275093"/>
            <a:ext cx="88221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  <a:cs typeface="Arial"/>
              </a:rPr>
              <a:t>Well, turns out to be a crazy </a:t>
            </a:r>
            <a:r>
              <a:rPr lang="en-US" sz="2800" i="1" dirty="0">
                <a:solidFill>
                  <a:prstClr val="black"/>
                </a:solidFill>
                <a:latin typeface="Calibri"/>
                <a:cs typeface="Arial"/>
              </a:rPr>
              <a:t>bad</a:t>
            </a:r>
            <a:r>
              <a:rPr lang="en-US" sz="2800" dirty="0">
                <a:solidFill>
                  <a:prstClr val="black"/>
                </a:solidFill>
                <a:latin typeface="Calibri"/>
                <a:cs typeface="Arial"/>
              </a:rPr>
              <a:t> idea.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2193E4-6987-BF49-B8EE-205F5FCFAA7A}"/>
              </a:ext>
            </a:extLst>
          </p:cNvPr>
          <p:cNvSpPr/>
          <p:nvPr/>
        </p:nvSpPr>
        <p:spPr>
          <a:xfrm>
            <a:off x="2063552" y="5229201"/>
            <a:ext cx="88221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  <a:cs typeface="Arial"/>
              </a:rPr>
              <a:t>If only we could produce </a:t>
            </a:r>
            <a:r>
              <a:rPr lang="en-US" sz="2800" i="1" dirty="0">
                <a:solidFill>
                  <a:prstClr val="black"/>
                </a:solidFill>
                <a:latin typeface="Calibri"/>
                <a:cs typeface="Arial"/>
              </a:rPr>
              <a:t>fresh</a:t>
            </a:r>
            <a:r>
              <a:rPr lang="en-US" sz="2800" dirty="0">
                <a:solidFill>
                  <a:prstClr val="black"/>
                </a:solidFill>
                <a:latin typeface="Calibri"/>
                <a:cs typeface="Arial"/>
              </a:rPr>
              <a:t> encryptions of 0 or 1 given just the </a:t>
            </a:r>
            <a:r>
              <a:rPr lang="en-US" sz="2800" dirty="0" err="1">
                <a:solidFill>
                  <a:prstClr val="black"/>
                </a:solidFill>
                <a:latin typeface="Calibri"/>
                <a:cs typeface="Arial"/>
              </a:rPr>
              <a:t>pk</a:t>
            </a:r>
            <a:r>
              <a:rPr lang="en-US" sz="2800" dirty="0">
                <a:solidFill>
                  <a:prstClr val="black"/>
                </a:solidFill>
                <a:latin typeface="Calibri"/>
                <a:cs typeface="Arial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9166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Public-key Encryption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57800" y="1078468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[Regev05]</a:t>
            </a: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BD2A7D6-D821-F142-BBF5-5470300C329E}"/>
                  </a:ext>
                </a:extLst>
              </p:cNvPr>
              <p:cNvSpPr/>
              <p:nvPr/>
            </p:nvSpPr>
            <p:spPr>
              <a:xfrm>
                <a:off x="2082964" y="1700808"/>
                <a:ext cx="8261508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2800" dirty="0">
                    <a:solidFill>
                      <a:prstClr val="black"/>
                    </a:solidFill>
                    <a:latin typeface="Calibri"/>
                    <a:cs typeface="Arial"/>
                  </a:rPr>
                  <a:t>Here is another crazy idea.  </a:t>
                </a:r>
                <a:br>
                  <a:rPr lang="en-US" sz="2800" dirty="0">
                    <a:solidFill>
                      <a:prstClr val="black"/>
                    </a:solidFill>
                    <a:latin typeface="Calibri"/>
                    <a:cs typeface="Arial"/>
                  </a:rPr>
                </a:br>
                <a:r>
                  <a:rPr lang="en-US" sz="2800" dirty="0">
                    <a:solidFill>
                      <a:prstClr val="black"/>
                    </a:solidFill>
                    <a:latin typeface="Calibri"/>
                    <a:cs typeface="Arial"/>
                  </a:rPr>
                  <a:t>Public key has </a:t>
                </a:r>
                <a:r>
                  <a:rPr lang="en-US" sz="2800" i="1" dirty="0">
                    <a:solidFill>
                      <a:srgbClr val="0000FF"/>
                    </a:solidFill>
                    <a:latin typeface="Calibri"/>
                    <a:cs typeface="Arial"/>
                  </a:rPr>
                  <a:t>many</a:t>
                </a:r>
                <a:r>
                  <a:rPr lang="en-US" sz="2800" dirty="0">
                    <a:solidFill>
                      <a:prstClr val="black"/>
                    </a:solidFill>
                    <a:latin typeface="Calibri"/>
                    <a:cs typeface="Arial"/>
                  </a:rPr>
                  <a:t> encryptions of 0 and an encryption of 1 (call 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"/>
                    <a:cs typeface="Arial"/>
                  </a:rPr>
                  <a:t>).  </a:t>
                </a:r>
                <a:br>
                  <a:rPr lang="en-US" sz="2800" dirty="0">
                    <a:solidFill>
                      <a:prstClr val="black"/>
                    </a:solidFill>
                    <a:latin typeface="Calibri"/>
                    <a:cs typeface="Arial"/>
                  </a:rPr>
                </a:br>
                <a:endParaRPr lang="en-US" sz="2800" dirty="0">
                  <a:solidFill>
                    <a:prstClr val="black"/>
                  </a:solidFill>
                  <a:latin typeface="Calibri"/>
                  <a:cs typeface="Arial"/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BD2A7D6-D821-F142-BBF5-5470300C3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964" y="1700808"/>
                <a:ext cx="8261508" cy="1815882"/>
              </a:xfrm>
              <a:prstGeom prst="rect">
                <a:avLst/>
              </a:prstGeom>
              <a:blipFill>
                <a:blip r:embed="rId2"/>
                <a:stretch>
                  <a:fillRect l="-1536" t="-3472" r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AA4B53E-C445-4144-86E8-F8DC0817B052}"/>
              </a:ext>
            </a:extLst>
          </p:cNvPr>
          <p:cNvSpPr/>
          <p:nvPr/>
        </p:nvSpPr>
        <p:spPr>
          <a:xfrm>
            <a:off x="2089352" y="6093296"/>
            <a:ext cx="88221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  <a:cs typeface="Arial"/>
              </a:rPr>
              <a:t>This one turns out to be a crazy </a:t>
            </a:r>
            <a:r>
              <a:rPr lang="en-US" sz="2800" b="1" i="1" dirty="0">
                <a:solidFill>
                  <a:srgbClr val="0000FF"/>
                </a:solidFill>
                <a:latin typeface="Calibri"/>
                <a:cs typeface="Arial"/>
              </a:rPr>
              <a:t>good</a:t>
            </a:r>
            <a:r>
              <a:rPr lang="en-US" sz="2800" dirty="0">
                <a:solidFill>
                  <a:prstClr val="black"/>
                </a:solidFill>
                <a:latin typeface="Calibri"/>
                <a:cs typeface="Arial"/>
              </a:rPr>
              <a:t> idea.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C5D5AF-F630-1E45-B542-D08F8E788ED1}"/>
                  </a:ext>
                </a:extLst>
              </p:cNvPr>
              <p:cNvSpPr/>
              <p:nvPr/>
            </p:nvSpPr>
            <p:spPr>
              <a:xfrm>
                <a:off x="2101548" y="2852936"/>
                <a:ext cx="8784976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br>
                  <a:rPr lang="en-US" sz="2800" dirty="0">
                    <a:solidFill>
                      <a:prstClr val="black"/>
                    </a:solidFill>
                    <a:latin typeface="Calibri"/>
                    <a:cs typeface="Arial"/>
                  </a:rPr>
                </a:br>
                <a:r>
                  <a:rPr lang="en-US" sz="2800" dirty="0">
                    <a:solidFill>
                      <a:prstClr val="black"/>
                    </a:solidFill>
                    <a:latin typeface="Calibri"/>
                    <a:cs typeface="Arial"/>
                  </a:rPr>
                  <a:t>If you want to encrypt 0, output a random linear combination of the 0-encryptions.</a:t>
                </a:r>
                <a:br>
                  <a:rPr lang="en-US" sz="2800" dirty="0">
                    <a:solidFill>
                      <a:prstClr val="black"/>
                    </a:solidFill>
                    <a:latin typeface="Calibri"/>
                    <a:cs typeface="Arial"/>
                  </a:rPr>
                </a:br>
                <a:endParaRPr lang="en-US" sz="2800" dirty="0">
                  <a:solidFill>
                    <a:prstClr val="black"/>
                  </a:solidFill>
                  <a:latin typeface="Calibri"/>
                  <a:cs typeface="Arial"/>
                </a:endParaRPr>
              </a:p>
              <a:p>
                <a:pPr>
                  <a:defRPr/>
                </a:pPr>
                <a:r>
                  <a:rPr lang="en-US" sz="2800" dirty="0">
                    <a:solidFill>
                      <a:prstClr val="black"/>
                    </a:solidFill>
                    <a:latin typeface="Calibri"/>
                    <a:cs typeface="Arial"/>
                  </a:rPr>
                  <a:t>If you want to encrypt 1, output a random linear combination of the 0-encryptions plus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"/>
                    <a:cs typeface="Arial"/>
                  </a:rPr>
                  <a:t>. 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C5D5AF-F630-1E45-B542-D08F8E788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548" y="2852936"/>
                <a:ext cx="8784976" cy="2677656"/>
              </a:xfrm>
              <a:prstGeom prst="rect">
                <a:avLst/>
              </a:prstGeom>
              <a:blipFill>
                <a:blip r:embed="rId3"/>
                <a:stretch>
                  <a:fillRect l="-1443" b="-5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98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Regev’s Public-key Encryption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2133600" y="1713161"/>
                <a:ext cx="8458200" cy="571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Secret key </a:t>
                </a:r>
                <a:r>
                  <a:rPr lang="en-US" sz="2400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Uniformly random vector </a:t>
                </a:r>
                <a:r>
                  <a:rPr lang="en-US" sz="24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sz="2400" b="1" i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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𝑞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𝑛</m:t>
                        </m:r>
                      </m:sup>
                    </m:sSubSup>
                  </m:oMath>
                </a14:m>
                <a:endParaRPr lang="en-US" sz="2400" b="1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1713161"/>
                <a:ext cx="8458200" cy="571500"/>
              </a:xfrm>
              <a:prstGeom prst="rect">
                <a:avLst/>
              </a:prstGeom>
              <a:blipFill>
                <a:blip r:embed="rId2"/>
                <a:stretch>
                  <a:fillRect l="-1199" t="-217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6" name="Rectangle 5"/>
          <p:cNvSpPr>
            <a:spLocks noChangeArrowheads="1"/>
          </p:cNvSpPr>
          <p:nvPr/>
        </p:nvSpPr>
        <p:spPr bwMode="auto">
          <a:xfrm>
            <a:off x="2057400" y="1556792"/>
            <a:ext cx="8305800" cy="4191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133600" y="2394992"/>
                <a:ext cx="8458200" cy="1619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Public key </a:t>
                </a:r>
                <a:r>
                  <a:rPr lang="en-US" sz="2400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pk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for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𝑓𝑟𝑜𝑚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1 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𝑡𝑜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𝑝𝑜𝑙𝑦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2394992"/>
                <a:ext cx="8458200" cy="1619251"/>
              </a:xfrm>
              <a:prstGeom prst="rect">
                <a:avLst/>
              </a:prstGeom>
              <a:blipFill>
                <a:blip r:embed="rId3"/>
                <a:stretch>
                  <a:fillRect l="-1199" t="-77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57224B1D-D801-8849-AAA5-C3109E29E8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5560" y="4088905"/>
                <a:ext cx="8458200" cy="1619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Encrypting a bit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pick m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random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∙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b="1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57224B1D-D801-8849-AAA5-C3109E29E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5560" y="4088905"/>
                <a:ext cx="8458200" cy="1619251"/>
              </a:xfrm>
              <a:prstGeom prst="rect">
                <a:avLst/>
              </a:prstGeom>
              <a:blipFill>
                <a:blip r:embed="rId4"/>
                <a:stretch>
                  <a:fillRect l="-1199" t="-42188" b="-11015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38678E5-7AE1-4A68-8C92-4DC34356A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1858" y="5765794"/>
                <a:ext cx="8436142" cy="80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Correctness: 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 long as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/4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small enough.</a:t>
                </a:r>
                <a:endParaRPr lang="en-US" sz="28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38678E5-7AE1-4A68-8C92-4DC34356A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1858" y="5765794"/>
                <a:ext cx="8436142" cy="807188"/>
              </a:xfrm>
              <a:prstGeom prst="rect">
                <a:avLst/>
              </a:prstGeom>
              <a:blipFill>
                <a:blip r:embed="rId5"/>
                <a:stretch>
                  <a:fillRect l="-1502" t="-67188" b="-10937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28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274638"/>
            <a:ext cx="90678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Security: Leftover Hash Lemma</a:t>
            </a:r>
            <a:b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altLang="en-US" sz="3200" b="1" dirty="0">
                <a:latin typeface="Calibri" panose="020F0502020204030204" pitchFamily="34" charset="0"/>
              </a:rPr>
              <a:t>[Impagliazzo-Levin-Luby’90]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6128" y="1196753"/>
                <a:ext cx="8424936" cy="1511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want to understand how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𝒓𝑨</m:t>
                    </m:r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𝒓𝒃</m:t>
                    </m:r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begChr m:val="["/>
                        <m:endChr m:val="|"/>
                        <m:ctrlPr>
                          <a:rPr 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distributed when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random (and public).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6128" y="1196753"/>
                <a:ext cx="8424936" cy="1511225"/>
              </a:xfrm>
              <a:prstGeom prst="rect">
                <a:avLst/>
              </a:prstGeom>
              <a:blipFill>
                <a:blip r:embed="rId2"/>
                <a:stretch>
                  <a:fillRect l="-15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A189B6-5B25-C94B-A196-CE6FC70D0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6128" y="4472405"/>
                <a:ext cx="7956884" cy="80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NOT truly random! It has small entries.  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A189B6-5B25-C94B-A196-CE6FC70D0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6128" y="4472405"/>
                <a:ext cx="7956884" cy="807188"/>
              </a:xfrm>
              <a:prstGeom prst="rect">
                <a:avLst/>
              </a:prstGeom>
              <a:blipFill>
                <a:blip r:embed="rId3"/>
                <a:stretch>
                  <a:fillRect l="-1592" b="-312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05905A4-B5A1-EC43-A0D5-ADF150FB34BC}"/>
              </a:ext>
            </a:extLst>
          </p:cNvPr>
          <p:cNvSpPr/>
          <p:nvPr/>
        </p:nvSpPr>
        <p:spPr>
          <a:xfrm>
            <a:off x="5247293" y="2716681"/>
            <a:ext cx="569445" cy="9505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2C2CE7-42DE-E044-B4CA-C95E7BF72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5920" y="2875151"/>
                <a:ext cx="432048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2C2CE7-42DE-E044-B4CA-C95E7BF72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75920" y="2875151"/>
                <a:ext cx="432048" cy="589892"/>
              </a:xfrm>
              <a:prstGeom prst="rect">
                <a:avLst/>
              </a:prstGeom>
              <a:blipFill>
                <a:blip r:embed="rId4"/>
                <a:stretch>
                  <a:fillRect l="-5714" r="-571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39329FB-91D5-584E-AF3A-932080BA0000}"/>
              </a:ext>
            </a:extLst>
          </p:cNvPr>
          <p:cNvSpPr/>
          <p:nvPr/>
        </p:nvSpPr>
        <p:spPr>
          <a:xfrm>
            <a:off x="5835552" y="2726319"/>
            <a:ext cx="404464" cy="9409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17803D1-DD19-B348-B13D-F1DA21611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9976" y="2875151"/>
                <a:ext cx="432048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17803D1-DD19-B348-B13D-F1DA21611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79976" y="2875151"/>
                <a:ext cx="432048" cy="589892"/>
              </a:xfrm>
              <a:prstGeom prst="rect">
                <a:avLst/>
              </a:prstGeom>
              <a:blipFill>
                <a:blip r:embed="rId5"/>
                <a:stretch>
                  <a:fillRect l="-5882" r="-588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AD6DD1A-8DE2-5C41-B551-1D63DD57A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3064" y="3451216"/>
                <a:ext cx="8424936" cy="1511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trul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y random, so is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begChr m:val="["/>
                        <m:endChr m:val="|"/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AD6DD1A-8DE2-5C41-B551-1D63DD57AC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43064" y="3451216"/>
                <a:ext cx="8424936" cy="1511225"/>
              </a:xfrm>
              <a:prstGeom prst="rect">
                <a:avLst/>
              </a:prstGeom>
              <a:blipFill>
                <a:blip r:embed="rId6"/>
                <a:stretch>
                  <a:fillRect l="-15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0C2D655-57A8-744E-B7F6-1456384CF49D}"/>
              </a:ext>
            </a:extLst>
          </p:cNvPr>
          <p:cNvSpPr/>
          <p:nvPr/>
        </p:nvSpPr>
        <p:spPr>
          <a:xfrm>
            <a:off x="3575720" y="2851257"/>
            <a:ext cx="1195384" cy="350060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30BA05-E113-C144-9325-96668022CFDB}"/>
                  </a:ext>
                </a:extLst>
              </p:cNvPr>
              <p:cNvSpPr/>
              <p:nvPr/>
            </p:nvSpPr>
            <p:spPr>
              <a:xfrm>
                <a:off x="3935206" y="2726318"/>
                <a:ext cx="4507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30BA05-E113-C144-9325-96668022C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206" y="2726318"/>
                <a:ext cx="45076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ket 3">
            <a:extLst>
              <a:ext uri="{FF2B5EF4-FFF2-40B4-BE49-F238E27FC236}">
                <a16:creationId xmlns:a16="http://schemas.microsoft.com/office/drawing/2014/main" id="{039A5C8D-E9C9-FE4A-B5E6-71E2D920624B}"/>
              </a:ext>
            </a:extLst>
          </p:cNvPr>
          <p:cNvSpPr/>
          <p:nvPr/>
        </p:nvSpPr>
        <p:spPr>
          <a:xfrm>
            <a:off x="5072916" y="2550643"/>
            <a:ext cx="102368" cy="130210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58D7206D-5F80-8F45-A209-C21343CD4FC8}"/>
              </a:ext>
            </a:extLst>
          </p:cNvPr>
          <p:cNvSpPr/>
          <p:nvPr/>
        </p:nvSpPr>
        <p:spPr>
          <a:xfrm flipH="1">
            <a:off x="6312024" y="2587120"/>
            <a:ext cx="139286" cy="130210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07FDAA-58C2-BF45-8893-CA4EE6C6F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7568" y="5158136"/>
                <a:ext cx="8424936" cy="1511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Nevertheless,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entropy. Leftover hash lemma tells us that matrix multiplication turns (sufficient) entropy into true randomness.  We need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≫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e>
                    </m:d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e>
                    </m:func>
                  </m:oMath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07FDAA-58C2-BF45-8893-CA4EE6C6F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7568" y="5158136"/>
                <a:ext cx="8424936" cy="1511225"/>
              </a:xfrm>
              <a:prstGeom prst="rect">
                <a:avLst/>
              </a:prstGeom>
              <a:blipFill>
                <a:blip r:embed="rId8"/>
                <a:stretch>
                  <a:fillRect l="-1504" b="-58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A8D07B9-F42A-6A4B-8CE9-E90A5CB7D50C}"/>
              </a:ext>
            </a:extLst>
          </p:cNvPr>
          <p:cNvGrpSpPr/>
          <p:nvPr/>
        </p:nvGrpSpPr>
        <p:grpSpPr>
          <a:xfrm>
            <a:off x="6790207" y="2632490"/>
            <a:ext cx="1985473" cy="669081"/>
            <a:chOff x="5266206" y="2632489"/>
            <a:chExt cx="1985473" cy="66908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9CDD121-226D-6847-AD77-BE0445190D00}"/>
                </a:ext>
              </a:extLst>
            </p:cNvPr>
            <p:cNvSpPr/>
            <p:nvPr/>
          </p:nvSpPr>
          <p:spPr>
            <a:xfrm>
              <a:off x="6804248" y="2725366"/>
              <a:ext cx="420979" cy="456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98F5E43-D6B7-454E-BAB8-368077C51043}"/>
                    </a:ext>
                  </a:extLst>
                </p:cNvPr>
                <p:cNvSpPr/>
                <p:nvPr/>
              </p:nvSpPr>
              <p:spPr>
                <a:xfrm>
                  <a:off x="5266206" y="2778350"/>
                  <a:ext cx="52290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98F5E43-D6B7-454E-BAB8-368077C510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6206" y="2778350"/>
                  <a:ext cx="52290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F9F0E3F-3342-D046-AF15-72FE7B18FD4A}"/>
                    </a:ext>
                  </a:extLst>
                </p:cNvPr>
                <p:cNvSpPr/>
                <p:nvPr/>
              </p:nvSpPr>
              <p:spPr>
                <a:xfrm>
                  <a:off x="5335477" y="2632489"/>
                  <a:ext cx="36740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F9F0E3F-3342-D046-AF15-72FE7B18FD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5477" y="2632489"/>
                  <a:ext cx="367408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FA9ACC-DE7C-4E4B-B4BE-A22C9DC870F3}"/>
                </a:ext>
              </a:extLst>
            </p:cNvPr>
            <p:cNvSpPr/>
            <p:nvPr/>
          </p:nvSpPr>
          <p:spPr>
            <a:xfrm>
              <a:off x="5943123" y="2751558"/>
              <a:ext cx="848722" cy="404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5A23623-F595-2C48-BD8D-9C240E684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94658" y="2634208"/>
                  <a:ext cx="432048" cy="5898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lvl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5A23623-F595-2C48-BD8D-9C240E6840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94658" y="2634208"/>
                  <a:ext cx="432048" cy="589892"/>
                </a:xfrm>
                <a:prstGeom prst="rect">
                  <a:avLst/>
                </a:prstGeom>
                <a:blipFill>
                  <a:blip r:embed="rId11"/>
                  <a:stretch>
                    <a:fillRect l="-8571" r="-2285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CF65C40-527E-DE46-9A3D-EC6E01F57A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9631" y="2662591"/>
                  <a:ext cx="432048" cy="5898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lvl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CF65C40-527E-DE46-9A3D-EC6E01F57A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19631" y="2662591"/>
                  <a:ext cx="432048" cy="589892"/>
                </a:xfrm>
                <a:prstGeom prst="rect">
                  <a:avLst/>
                </a:prstGeom>
                <a:blipFill>
                  <a:blip r:embed="rId12"/>
                  <a:stretch>
                    <a:fillRect l="-8571" r="-1714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7509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Security Proof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A7BD4E-A09F-3F4F-9B4A-AC14B07F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1397676"/>
            <a:ext cx="7956884" cy="159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Theorem: under decisional LWE, the scheme is IND-secure. In fact, even more: a ciphertext together with the public key is pseudorandom.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A2DE2A-EACC-AA4D-8CE3-C9292ED78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3845948"/>
            <a:ext cx="8424936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Hybrid 1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Change the public key to random (from LWE).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/>
              <p:nvPr/>
            </p:nvSpPr>
            <p:spPr>
              <a:xfrm>
                <a:off x="2351584" y="4962001"/>
                <a:ext cx="8280920" cy="428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𝒑𝒌</m:t>
                          </m:r>
                        </m:e>
                      </m:acc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̃"/>
                          <m:ctrlP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𝒑𝒌</m:t>
                              </m:r>
                            </m:e>
                          </m:acc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𝒓𝑨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𝒓𝒃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4962001"/>
                <a:ext cx="8280920" cy="428451"/>
              </a:xfrm>
              <a:prstGeom prst="rect">
                <a:avLst/>
              </a:prstGeom>
              <a:blipFill>
                <a:blip r:embed="rId2"/>
                <a:stretch>
                  <a:fillRect t="-14286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9A189B6-5B25-C94B-A196-CE6FC70D0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5754088"/>
            <a:ext cx="7956884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Hybrids 0 and 1 are comp. 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indist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by decisional LWE.</a:t>
            </a:r>
          </a:p>
        </p:txBody>
      </p:sp>
    </p:spTree>
    <p:extLst>
      <p:ext uri="{BB962C8B-B14F-4D97-AF65-F5344CB8AC3E}">
        <p14:creationId xmlns:p14="http://schemas.microsoft.com/office/powerpoint/2010/main" val="102432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Security Proof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A7BD4E-A09F-3F4F-9B4A-AC14B07F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1397676"/>
            <a:ext cx="7956884" cy="159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Theorem: under decisional LWE, the scheme is IND-secure. In fact, even more: a ciphertext together with the public key is pseudorandom.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7568" y="3845948"/>
                <a:ext cx="8424936" cy="80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Hybrid 2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Change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𝒓𝑨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𝒓𝒃</m:t>
                    </m:r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to random (using Leftover hash lemma or LHL).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7568" y="3845948"/>
                <a:ext cx="8424936" cy="807188"/>
              </a:xfrm>
              <a:prstGeom prst="rect">
                <a:avLst/>
              </a:prstGeom>
              <a:blipFill>
                <a:blip r:embed="rId2"/>
                <a:stretch>
                  <a:fillRect l="-1504" t="-15385" r="-902" b="-2923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/>
              <p:nvPr/>
            </p:nvSpPr>
            <p:spPr>
              <a:xfrm>
                <a:off x="2351584" y="4962001"/>
                <a:ext cx="8280920" cy="428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𝒑𝒌</m:t>
                          </m:r>
                        </m:e>
                      </m:acc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̃"/>
                          <m:ctrlP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𝒑𝒌</m:t>
                              </m:r>
                            </m:e>
                          </m:acc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4962001"/>
                <a:ext cx="8280920" cy="428451"/>
              </a:xfrm>
              <a:prstGeom prst="rect">
                <a:avLst/>
              </a:prstGeom>
              <a:blipFill>
                <a:blip r:embed="rId3"/>
                <a:stretch>
                  <a:fillRect t="-14286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9A189B6-5B25-C94B-A196-CE6FC70D0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5754088"/>
            <a:ext cx="7956884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Hybrids 1 and 2 are stat. 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indist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by LHL.</a:t>
            </a:r>
          </a:p>
        </p:txBody>
      </p:sp>
    </p:spTree>
    <p:extLst>
      <p:ext uri="{BB962C8B-B14F-4D97-AF65-F5344CB8AC3E}">
        <p14:creationId xmlns:p14="http://schemas.microsoft.com/office/powerpoint/2010/main" val="67741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Security Proof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A7BD4E-A09F-3F4F-9B4A-AC14B07F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1397676"/>
            <a:ext cx="7956884" cy="159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Theorem: under decisional LWE, the scheme is IND-secure. In fact, even more: a ciphertext together with the public key is pseudorandom.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7568" y="3845948"/>
                <a:ext cx="8424936" cy="80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Hybrid 3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Change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⌊"/>
                        <m:endChr m:val="⌋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to a random bit.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7568" y="3845948"/>
                <a:ext cx="8424936" cy="807188"/>
              </a:xfrm>
              <a:prstGeom prst="rect">
                <a:avLst/>
              </a:prstGeom>
              <a:blipFill>
                <a:blip r:embed="rId2"/>
                <a:stretch>
                  <a:fillRect l="-1504" b="-30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/>
              <p:nvPr/>
            </p:nvSpPr>
            <p:spPr>
              <a:xfrm>
                <a:off x="2351584" y="4962001"/>
                <a:ext cx="8280920" cy="428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𝒑𝒌</m:t>
                          </m:r>
                        </m:e>
                      </m:acc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̃"/>
                          <m:ctrlP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𝒑𝒌</m:t>
                              </m:r>
                            </m:e>
                          </m:acc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4962001"/>
                <a:ext cx="8280920" cy="428451"/>
              </a:xfrm>
              <a:prstGeom prst="rect">
                <a:avLst/>
              </a:prstGeom>
              <a:blipFill>
                <a:blip r:embed="rId3"/>
                <a:stretch>
                  <a:fillRect t="-14286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9A189B6-5B25-C94B-A196-CE6FC70D0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5754088"/>
            <a:ext cx="7956884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Hybrids 1 and 2 are perfectly 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indist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189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75048" y="1556792"/>
            <a:ext cx="9067800" cy="265030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NEXT UP: </a:t>
            </a:r>
            <a:b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Public-key Encryption from LWE</a:t>
            </a:r>
            <a:b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endParaRPr lang="en-US" altLang="en-US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1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62416"/>
                </a:solidFill>
                <a:latin typeface="Calibri" pitchFamily="34" charset="0"/>
              </a:rPr>
              <a:t>LWE with Small Secrets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584" y="3878184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8484" y="5534368"/>
                <a:ext cx="7190584" cy="10299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chosen at random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40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𝝌</m:t>
                        </m:r>
                      </m:e>
                      <m:sup>
                        <m: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</m:sSup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:r>
                  <a:rPr lang="en-US" sz="28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8484" y="5534368"/>
                <a:ext cx="7190584" cy="1029950"/>
              </a:xfrm>
              <a:prstGeom prst="rect">
                <a:avLst/>
              </a:prstGeom>
              <a:blipFill>
                <a:blip r:embed="rId3"/>
                <a:stretch>
                  <a:fillRect l="-1764" t="-23171" b="-329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7F1C89B-80D9-DF45-AD34-32EAE313A54B}"/>
              </a:ext>
            </a:extLst>
          </p:cNvPr>
          <p:cNvSpPr/>
          <p:nvPr/>
        </p:nvSpPr>
        <p:spPr>
          <a:xfrm>
            <a:off x="6456428" y="1357904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08F33-7C82-3A45-9229-D5592F83B186}"/>
              </a:ext>
            </a:extLst>
          </p:cNvPr>
          <p:cNvSpPr/>
          <p:nvPr/>
        </p:nvSpPr>
        <p:spPr>
          <a:xfrm>
            <a:off x="3720124" y="1340768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6571A-9AB5-0E49-86EB-999F99F6E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2020" y="2149992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68195A-1D5A-2042-BD62-5B5090EC7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1900" y="222200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819237-4310-7345-B088-060B48B31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6488" y="2183662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95B9B9-8F57-044E-8743-F1172B703E94}"/>
              </a:ext>
            </a:extLst>
          </p:cNvPr>
          <p:cNvSpPr/>
          <p:nvPr/>
        </p:nvSpPr>
        <p:spPr>
          <a:xfrm>
            <a:off x="8052028" y="1364818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EFBCF1-0538-EC49-A64A-9217FE710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0906" y="1642479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37EB3F-BF19-9845-8699-A11F601DA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6064" y="2197950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1E78D-76AC-174C-985E-58ABA8AEB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684" y="22801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7E1D6-4EB7-FB46-94B5-BA9AE9A08EF8}"/>
              </a:ext>
            </a:extLst>
          </p:cNvPr>
          <p:cNvSpPr/>
          <p:nvPr/>
        </p:nvSpPr>
        <p:spPr>
          <a:xfrm>
            <a:off x="9411886" y="1357904"/>
            <a:ext cx="456628" cy="228712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4DCB49-B50F-B249-BCD0-C6457D8E2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0720" y="2149992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416F85-6F10-D547-9822-110131CCD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1972" y="4400622"/>
                <a:ext cx="8100392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dimensions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modulus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𝒒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error distribution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uniform in some interval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𝑩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𝑩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    </a:t>
                </a: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416F85-6F10-D547-9822-110131CCD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51972" y="4400622"/>
                <a:ext cx="8100392" cy="1133747"/>
              </a:xfrm>
              <a:prstGeom prst="rect">
                <a:avLst/>
              </a:prstGeom>
              <a:blipFill>
                <a:blip r:embed="rId5"/>
                <a:stretch>
                  <a:fillRect l="-1565" r="-2973" b="-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5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62416"/>
                </a:solidFill>
                <a:latin typeface="Calibri" pitchFamily="34" charset="0"/>
              </a:rPr>
              <a:t>LWE with Small Secrets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584" y="3878184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(the small secret) 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627B6A-533C-774F-B8C1-370E3EB33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584" y="4581128"/>
            <a:ext cx="8050916" cy="102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Theorem: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LWE with small secrets is as hard as LWE.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F1C89B-80D9-DF45-AD34-32EAE313A54B}"/>
              </a:ext>
            </a:extLst>
          </p:cNvPr>
          <p:cNvSpPr/>
          <p:nvPr/>
        </p:nvSpPr>
        <p:spPr>
          <a:xfrm>
            <a:off x="6456428" y="1357904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08F33-7C82-3A45-9229-D5592F83B186}"/>
              </a:ext>
            </a:extLst>
          </p:cNvPr>
          <p:cNvSpPr/>
          <p:nvPr/>
        </p:nvSpPr>
        <p:spPr>
          <a:xfrm>
            <a:off x="3720124" y="1340768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6571A-9AB5-0E49-86EB-999F99F6E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2020" y="2149992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68195A-1D5A-2042-BD62-5B5090EC7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1900" y="222200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819237-4310-7345-B088-060B48B31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6488" y="2183662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95B9B9-8F57-044E-8743-F1172B703E94}"/>
              </a:ext>
            </a:extLst>
          </p:cNvPr>
          <p:cNvSpPr/>
          <p:nvPr/>
        </p:nvSpPr>
        <p:spPr>
          <a:xfrm>
            <a:off x="8052028" y="1364818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EFBCF1-0538-EC49-A64A-9217FE710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0906" y="1642479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37EB3F-BF19-9845-8699-A11F601DA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6064" y="2197950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1E78D-76AC-174C-985E-58ABA8AEB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0684" y="22801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7E1D6-4EB7-FB46-94B5-BA9AE9A08EF8}"/>
              </a:ext>
            </a:extLst>
          </p:cNvPr>
          <p:cNvSpPr/>
          <p:nvPr/>
        </p:nvSpPr>
        <p:spPr>
          <a:xfrm>
            <a:off x="9411886" y="1357904"/>
            <a:ext cx="456628" cy="228712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4DCB49-B50F-B249-BCD0-C6457D8E2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0720" y="2149992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261587-5019-FA4A-8920-0DAE33E92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564" y="5279370"/>
            <a:ext cx="8050916" cy="102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Proof on the board.</a:t>
            </a:r>
            <a:endParaRPr lang="en-US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08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991545" y="404664"/>
            <a:ext cx="8115853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GM is a Homomorphic Encryption </a:t>
            </a:r>
            <a:endParaRPr lang="en-US" sz="2400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B82099E-9314-1C40-9493-FE18DDBC5E1A}"/>
                  </a:ext>
                </a:extLst>
              </p:cNvPr>
              <p:cNvSpPr/>
              <p:nvPr/>
            </p:nvSpPr>
            <p:spPr>
              <a:xfrm>
                <a:off x="2156612" y="3501008"/>
                <a:ext cx="7971837" cy="9618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𝐸𝑛𝑐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800" dirty="0"/>
                  <a:t> where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dirty="0"/>
                  <a:t> is a bit: </a:t>
                </a:r>
              </a:p>
              <a:p>
                <a:r>
                  <a:rPr lang="en-US" sz="2800" dirty="0"/>
                  <a:t>Generate random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and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B82099E-9314-1C40-9493-FE18DDBC5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612" y="3501008"/>
                <a:ext cx="7971837" cy="961802"/>
              </a:xfrm>
              <a:prstGeom prst="rect">
                <a:avLst/>
              </a:prstGeom>
              <a:blipFill>
                <a:blip r:embed="rId3"/>
                <a:stretch>
                  <a:fillRect l="-1590" t="-6494" b="-1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1A6E84-40CC-484B-A9DB-B6324CECAF0C}"/>
                  </a:ext>
                </a:extLst>
              </p:cNvPr>
              <p:cNvSpPr/>
              <p:nvPr/>
            </p:nvSpPr>
            <p:spPr>
              <a:xfrm>
                <a:off x="2135561" y="1556793"/>
                <a:ext cx="797183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Given a GM-ciphertext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dirty="0"/>
                  <a:t> and a GM-ciphertext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, I can compute a GM-ciphertext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2.</m:t>
                    </m:r>
                  </m:oMath>
                </a14:m>
                <a:r>
                  <a:rPr lang="en-US" sz="2800" dirty="0"/>
                  <a:t> 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1A6E84-40CC-484B-A9DB-B6324CECA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1556793"/>
                <a:ext cx="7971837" cy="954107"/>
              </a:xfrm>
              <a:prstGeom prst="rect">
                <a:avLst/>
              </a:prstGeom>
              <a:blipFill>
                <a:blip r:embed="rId4"/>
                <a:stretch>
                  <a:fillRect l="-1752" t="-6579" r="-318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46D2A0-23F9-D443-B030-A939317986C7}"/>
                  </a:ext>
                </a:extLst>
              </p:cNvPr>
              <p:cNvSpPr/>
              <p:nvPr/>
            </p:nvSpPr>
            <p:spPr>
              <a:xfrm>
                <a:off x="2135561" y="2504206"/>
                <a:ext cx="797183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/>
                  <a:t>without knowing anything about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800" b="1" dirty="0"/>
                  <a:t> or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b="1" dirty="0"/>
                  <a:t>!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46D2A0-23F9-D443-B030-A93931798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2504206"/>
                <a:ext cx="7971837" cy="523220"/>
              </a:xfrm>
              <a:prstGeom prst="rect">
                <a:avLst/>
              </a:prstGeom>
              <a:blipFill>
                <a:blip r:embed="rId5"/>
                <a:stretch>
                  <a:fillRect l="-1752" t="-119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76480D-DD1B-A146-8930-0B097B631E06}"/>
                  </a:ext>
                </a:extLst>
              </p:cNvPr>
              <p:cNvSpPr/>
              <p:nvPr/>
            </p:nvSpPr>
            <p:spPr>
              <a:xfrm>
                <a:off x="2135561" y="4771455"/>
                <a:ext cx="797183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Claim: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𝐸𝑛𝑐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𝐸𝑛𝑐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𝑝𝑘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is an encryption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r>
                  <a:rPr lang="en-US" sz="2800" dirty="0"/>
                  <a:t>.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76480D-DD1B-A146-8930-0B097B631E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1" y="4771455"/>
                <a:ext cx="7971837" cy="954107"/>
              </a:xfrm>
              <a:prstGeom prst="rect">
                <a:avLst/>
              </a:prstGeom>
              <a:blipFill>
                <a:blip r:embed="rId6"/>
                <a:stretch>
                  <a:fillRect l="-1752" t="-6579" r="-318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84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Public-key Encryption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2133600" y="1713161"/>
                <a:ext cx="8458200" cy="571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Secret key </a:t>
                </a:r>
                <a:r>
                  <a:rPr lang="en-US" sz="2400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en-US" sz="24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Small secret </a:t>
                </a:r>
                <a:r>
                  <a:rPr lang="en-US" sz="24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sz="2400" b="1" i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b="1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1713161"/>
                <a:ext cx="8458200" cy="571500"/>
              </a:xfrm>
              <a:prstGeom prst="rect">
                <a:avLst/>
              </a:prstGeom>
              <a:blipFill>
                <a:blip r:embed="rId2"/>
                <a:stretch>
                  <a:fillRect l="-1199" t="-217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6" name="Rectangle 5"/>
          <p:cNvSpPr>
            <a:spLocks noChangeArrowheads="1"/>
          </p:cNvSpPr>
          <p:nvPr/>
        </p:nvSpPr>
        <p:spPr bwMode="auto">
          <a:xfrm>
            <a:off x="2057400" y="1556792"/>
            <a:ext cx="8305800" cy="4191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27644" y="1098100"/>
            <a:ext cx="3612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[Lyubashevsky-Peikert-Regev’10]</a:t>
            </a: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133600" y="2394992"/>
                <a:ext cx="8458200" cy="1619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Public key </a:t>
                </a:r>
                <a:r>
                  <a:rPr lang="en-US" sz="2400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pk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for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𝑓𝑟𝑜𝑚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1 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𝑡𝑜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2400" b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2394992"/>
                <a:ext cx="8458200" cy="1619251"/>
              </a:xfrm>
              <a:prstGeom prst="rect">
                <a:avLst/>
              </a:prstGeom>
              <a:blipFill>
                <a:blip r:embed="rId3"/>
                <a:stretch>
                  <a:fillRect l="-1199" t="-77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46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Public-key Encryption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2133600" y="1713161"/>
                <a:ext cx="8458200" cy="571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Secret key </a:t>
                </a:r>
                <a:r>
                  <a:rPr lang="en-US" sz="2400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Small secret </a:t>
                </a:r>
                <a:r>
                  <a:rPr lang="en-US" sz="24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sz="2400" b="1" i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b="1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1713161"/>
                <a:ext cx="8458200" cy="571500"/>
              </a:xfrm>
              <a:prstGeom prst="rect">
                <a:avLst/>
              </a:prstGeom>
              <a:blipFill>
                <a:blip r:embed="rId2"/>
                <a:stretch>
                  <a:fillRect l="-1199" t="-217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6" name="Rectangle 5"/>
          <p:cNvSpPr>
            <a:spLocks noChangeArrowheads="1"/>
          </p:cNvSpPr>
          <p:nvPr/>
        </p:nvSpPr>
        <p:spPr bwMode="auto">
          <a:xfrm>
            <a:off x="2057400" y="1556792"/>
            <a:ext cx="8305800" cy="52258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133600" y="2394992"/>
                <a:ext cx="8458200" cy="1619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Public key </a:t>
                </a:r>
                <a:r>
                  <a:rPr lang="en-US" sz="2400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pk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for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𝑓𝑟𝑜𝑚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1 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𝑡𝑜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2400" b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𝑨𝒔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2394992"/>
                <a:ext cx="8458200" cy="1619251"/>
              </a:xfrm>
              <a:prstGeom prst="rect">
                <a:avLst/>
              </a:prstGeom>
              <a:blipFill>
                <a:blip r:embed="rId3"/>
                <a:stretch>
                  <a:fillRect l="-1199" t="-77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3CB926B6-C66C-6E49-A867-FEBF9BF52E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5560" y="3753966"/>
                <a:ext cx="8458200" cy="1083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Encrypting a message bit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pick a random vector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𝒓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𝒓𝑨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, 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𝒓𝒃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)</m:t>
                      </m:r>
                    </m:oMath>
                  </m:oMathPara>
                </a14:m>
                <a:endParaRPr lang="en-US" sz="2400" b="1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3CB926B6-C66C-6E49-A867-FEBF9BF52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5560" y="3753966"/>
                <a:ext cx="8458200" cy="1083267"/>
              </a:xfrm>
              <a:prstGeom prst="rect">
                <a:avLst/>
              </a:prstGeom>
              <a:blipFill>
                <a:blip r:embed="rId4"/>
                <a:stretch>
                  <a:fillRect l="-1199" t="-11494" b="-45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B9301F4-8C54-2041-986A-7BB7D226745B}"/>
              </a:ext>
            </a:extLst>
          </p:cNvPr>
          <p:cNvGrpSpPr/>
          <p:nvPr/>
        </p:nvGrpSpPr>
        <p:grpSpPr>
          <a:xfrm>
            <a:off x="7860571" y="2776612"/>
            <a:ext cx="2721024" cy="720080"/>
            <a:chOff x="4267054" y="1763242"/>
            <a:chExt cx="2721024" cy="7200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17B0E9-8B63-AA4D-8582-B33C81C272A4}"/>
                </a:ext>
              </a:extLst>
            </p:cNvPr>
            <p:cNvSpPr/>
            <p:nvPr/>
          </p:nvSpPr>
          <p:spPr>
            <a:xfrm>
              <a:off x="5148064" y="1841367"/>
              <a:ext cx="540060" cy="569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814199-2AD0-1A40-B7E9-07ACD52209DD}"/>
                </a:ext>
              </a:extLst>
            </p:cNvPr>
            <p:cNvSpPr/>
            <p:nvPr/>
          </p:nvSpPr>
          <p:spPr>
            <a:xfrm>
              <a:off x="4267054" y="1841367"/>
              <a:ext cx="569445" cy="5411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386E86-BB61-5442-9C9C-D4756781C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736" y="1763242"/>
              <a:ext cx="818384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E726D79-2E68-E349-B811-B1E293473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682" y="1798672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BE1EBB-E63A-D84B-8E1E-177B790EA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929" y="1855299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4527CC-B619-4D45-8024-91AE1B3067A0}"/>
                </a:ext>
              </a:extLst>
            </p:cNvPr>
            <p:cNvSpPr/>
            <p:nvPr/>
          </p:nvSpPr>
          <p:spPr>
            <a:xfrm>
              <a:off x="5772603" y="1856054"/>
              <a:ext cx="355235" cy="5552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145599-4F7F-C944-847B-CD106D45E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9654" y="1825738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7BB6AB5-143F-5841-8084-CA246B599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9694" y="1893430"/>
              <a:ext cx="818384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6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81A6620-827E-9D40-91ED-D48177A8D958}"/>
                </a:ext>
              </a:extLst>
            </p:cNvPr>
            <p:cNvSpPr/>
            <p:nvPr/>
          </p:nvSpPr>
          <p:spPr>
            <a:xfrm>
              <a:off x="6547865" y="1845682"/>
              <a:ext cx="298018" cy="541185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58EFA4-34F6-184B-9A79-E08D059D4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4931" y="1839566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11ED6AB2-D911-D242-BF8C-98E22FDD3D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5560" y="5013177"/>
                <a:ext cx="8458200" cy="176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Decryption: compute </a:t>
                </a:r>
                <a:br>
                  <a:rPr lang="en-US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algn="ctr" eaLnBrk="1" hangingPunct="1">
                  <a:lnSpc>
                    <a:spcPct val="80000"/>
                  </a:lnSpc>
                  <a:buNone/>
                  <a:defRPr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𝒓𝒃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𝒓𝑨</m:t>
                        </m:r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endParaRPr lang="en-US" sz="24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and round to nearest multiple of q/2.</a:t>
                </a: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11ED6AB2-D911-D242-BF8C-98E22FDD3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5560" y="5013177"/>
                <a:ext cx="8458200" cy="1769441"/>
              </a:xfrm>
              <a:prstGeom prst="rect">
                <a:avLst/>
              </a:prstGeom>
              <a:blipFill>
                <a:blip r:embed="rId6"/>
                <a:stretch>
                  <a:fillRect l="-1199" t="-7092" b="-85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493CB1D-4F58-4349-A015-B57CCE82D1C8}"/>
              </a:ext>
            </a:extLst>
          </p:cNvPr>
          <p:cNvSpPr/>
          <p:nvPr/>
        </p:nvSpPr>
        <p:spPr>
          <a:xfrm>
            <a:off x="4229857" y="1132294"/>
            <a:ext cx="3612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[Lyubashevsky-Peikert-Regev’10]</a:t>
            </a: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49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Correctness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3CB926B6-C66C-6E49-A867-FEBF9BF52E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5560" y="1412777"/>
                <a:ext cx="8458200" cy="1083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Encrypting a message bit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pick a random vector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𝒓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𝒓𝑨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𝒓𝒃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3CB926B6-C66C-6E49-A867-FEBF9BF52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5560" y="1412777"/>
                <a:ext cx="8458200" cy="1083267"/>
              </a:xfrm>
              <a:prstGeom prst="rect">
                <a:avLst/>
              </a:prstGeom>
              <a:blipFill>
                <a:blip r:embed="rId2"/>
                <a:stretch>
                  <a:fillRect l="-1199" t="-11628" b="-58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11ED6AB2-D911-D242-BF8C-98E22FDD3D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5560" y="2671988"/>
                <a:ext cx="8458200" cy="2485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Decryption:</a:t>
                </a:r>
                <a:br>
                  <a:rPr lang="en-US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dirty="0">
                          <a:solidFill>
                            <a:srgbClr val="000000"/>
                          </a:solidFill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𝒓𝒃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𝑨𝒔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</m:oMath>
                  </m:oMathPara>
                </a14:m>
                <a:endParaRPr lang="en-US" sz="2400" b="1" i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ctr" eaLnBrk="1" hangingPunct="1">
                  <a:lnSpc>
                    <a:spcPct val="80000"/>
                  </a:lnSpc>
                  <a:buNone/>
                  <a:defRPr/>
                </a:pPr>
                <a:br>
                  <a:rPr lang="en-US" sz="2400" b="1" i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</a:p>
            </p:txBody>
          </p:sp>
        </mc:Choice>
        <mc:Fallback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11ED6AB2-D911-D242-BF8C-98E22FDD3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5560" y="2671988"/>
                <a:ext cx="8458200" cy="2485205"/>
              </a:xfrm>
              <a:prstGeom prst="rect">
                <a:avLst/>
              </a:prstGeom>
              <a:blipFill>
                <a:blip r:embed="rId3"/>
                <a:stretch>
                  <a:fillRect l="-1199" t="-50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8FF3C878-1147-C04E-B60A-D8CCF90FC2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5560" y="5445224"/>
                <a:ext cx="8458200" cy="1152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Decryption works as long as </a:t>
                </a:r>
                <a:r>
                  <a:rPr lang="en-US" sz="2400" b="1" dirty="0">
                    <a:solidFill>
                      <a:srgbClr val="000000"/>
                    </a:solidFill>
                  </a:rPr>
                  <a:t>|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𝒓𝒆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′|&lt;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</a:p>
            </p:txBody>
          </p:sp>
        </mc:Choice>
        <mc:Fallback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8FF3C878-1147-C04E-B60A-D8CCF90FC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5560" y="5445224"/>
                <a:ext cx="8458200" cy="1152128"/>
              </a:xfrm>
              <a:prstGeom prst="rect">
                <a:avLst/>
              </a:prstGeom>
              <a:blipFill>
                <a:blip r:embed="rId4"/>
                <a:stretch>
                  <a:fillRect l="-1199" t="-65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96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Security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A7BD4E-A09F-3F4F-9B4A-AC14B07F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1397676"/>
            <a:ext cx="7956884" cy="159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Theorem: under decisional LWE, the scheme is IND-secure. In fact, even more: a ciphertext together with the public key is pseudorandom.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CA3059-FF51-2240-B38D-0C20215AC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2981852"/>
            <a:ext cx="7956884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show this by a hybrid argument.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A2DE2A-EACC-AA4D-8CE3-C9292ED78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3845948"/>
            <a:ext cx="7956884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Let’s stare at a public key, ciphertext pair.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/>
              <p:nvPr/>
            </p:nvSpPr>
            <p:spPr>
              <a:xfrm>
                <a:off x="1343472" y="4815814"/>
                <a:ext cx="9505056" cy="387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𝒑𝒌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𝑨𝒔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𝒑𝒌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𝒓𝑨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𝒓𝒃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472" y="4815814"/>
                <a:ext cx="9505056" cy="387798"/>
              </a:xfrm>
              <a:prstGeom prst="rect">
                <a:avLst/>
              </a:prstGeom>
              <a:blipFill>
                <a:blip r:embed="rId2"/>
                <a:stretch>
                  <a:fillRect t="-1612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9A189B6-5B25-C94B-A196-CE6FC70D0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5754088"/>
            <a:ext cx="7956884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 this distribution </a:t>
            </a:r>
            <a:r>
              <a:rPr lang="en-US" sz="2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Hybrid 0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177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Security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A7BD4E-A09F-3F4F-9B4A-AC14B07F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1397676"/>
            <a:ext cx="7956884" cy="159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Theorem: under decisional LWE, the scheme is IND-secure. In fact, even more: a ciphertext together with the public key is pseudorandom.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A2DE2A-EACC-AA4D-8CE3-C9292ED78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3845948"/>
            <a:ext cx="8424936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Hybrid 1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Change the public key to random (from LWE).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/>
              <p:nvPr/>
            </p:nvSpPr>
            <p:spPr>
              <a:xfrm>
                <a:off x="2351584" y="4653137"/>
                <a:ext cx="8280920" cy="428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𝒑𝒌</m:t>
                          </m:r>
                        </m:e>
                      </m:acc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̃"/>
                          <m:ctrlP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𝒑𝒌</m:t>
                              </m:r>
                            </m:e>
                          </m:acc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𝒓𝑨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𝒓𝒃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4653137"/>
                <a:ext cx="8280920" cy="428451"/>
              </a:xfrm>
              <a:prstGeom prst="rect">
                <a:avLst/>
              </a:prstGeom>
              <a:blipFill>
                <a:blip r:embed="rId2"/>
                <a:stretch>
                  <a:fillRect t="-142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9A189B6-5B25-C94B-A196-CE6FC70D0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5754088"/>
            <a:ext cx="7956884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Hybrids 0 and 1 are comp. 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indist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by decisional LWE.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A21A25F-89C3-D025-17C6-8415CFCAD3B1}"/>
                  </a:ext>
                </a:extLst>
              </p:cNvPr>
              <p:cNvSpPr/>
              <p:nvPr/>
            </p:nvSpPr>
            <p:spPr>
              <a:xfrm>
                <a:off x="2279576" y="5304806"/>
                <a:ext cx="8280920" cy="5964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begChr m:val="|"/>
                          <m:endChr m:val="]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[0|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A21A25F-89C3-D025-17C6-8415CFCAD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576" y="5304806"/>
                <a:ext cx="8280920" cy="596445"/>
              </a:xfrm>
              <a:prstGeom prst="rect">
                <a:avLst/>
              </a:prstGeom>
              <a:blipFill>
                <a:blip r:embed="rId3"/>
                <a:stretch>
                  <a:fillRect t="-8333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45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Security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A7BD4E-A09F-3F4F-9B4A-AC14B07F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1397676"/>
            <a:ext cx="7956884" cy="159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Theorem: under decisional LWE, the scheme is IND-secure. In fact, even more: a ciphertext together with the public key is pseudorandom.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7568" y="3845948"/>
                <a:ext cx="8424936" cy="80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Hybrid 2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Change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𝒓𝑨</m:t>
                    </m:r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𝒓𝒃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into random.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7568" y="3845948"/>
                <a:ext cx="8424936" cy="807188"/>
              </a:xfrm>
              <a:prstGeom prst="rect">
                <a:avLst/>
              </a:prstGeom>
              <a:blipFill>
                <a:blip r:embed="rId2"/>
                <a:stretch>
                  <a:fillRect l="-1504" b="-30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/>
              <p:nvPr/>
            </p:nvSpPr>
            <p:spPr>
              <a:xfrm>
                <a:off x="2351584" y="4962001"/>
                <a:ext cx="8280920" cy="428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𝒑𝒌</m:t>
                          </m:r>
                        </m:e>
                      </m:acc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̃"/>
                          <m:ctrlP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𝒑𝒌</m:t>
                              </m:r>
                            </m:e>
                          </m:acc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4962001"/>
                <a:ext cx="8280920" cy="428451"/>
              </a:xfrm>
              <a:prstGeom prst="rect">
                <a:avLst/>
              </a:prstGeom>
              <a:blipFill>
                <a:blip r:embed="rId3"/>
                <a:stretch>
                  <a:fillRect t="-14286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9A189B6-5B25-C94B-A196-CE6FC70D0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5754088"/>
            <a:ext cx="8460432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Hybrids 1 and 2 are comp. 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indist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by LWE.</a:t>
            </a:r>
          </a:p>
        </p:txBody>
      </p:sp>
    </p:spTree>
    <p:extLst>
      <p:ext uri="{BB962C8B-B14F-4D97-AF65-F5344CB8AC3E}">
        <p14:creationId xmlns:p14="http://schemas.microsoft.com/office/powerpoint/2010/main" val="233140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Security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A7BD4E-A09F-3F4F-9B4A-AC14B07F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1397676"/>
            <a:ext cx="7956884" cy="159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Theorem: under decisional LWE, the scheme is IND-secure. In fact, even more: a ciphertext together with the public key is pseudorandom.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7568" y="3845948"/>
                <a:ext cx="8424936" cy="80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Hybrid 2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Change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𝒓𝑨</m:t>
                    </m:r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𝒓𝒃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into random.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7568" y="3845948"/>
                <a:ext cx="8424936" cy="807188"/>
              </a:xfrm>
              <a:prstGeom prst="rect">
                <a:avLst/>
              </a:prstGeom>
              <a:blipFill>
                <a:blip r:embed="rId2"/>
                <a:stretch>
                  <a:fillRect l="-1504" b="-30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/>
              <p:nvPr/>
            </p:nvSpPr>
            <p:spPr>
              <a:xfrm>
                <a:off x="2351584" y="4962001"/>
                <a:ext cx="8280920" cy="428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𝒑𝒌</m:t>
                          </m:r>
                        </m:e>
                      </m:acc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̃"/>
                          <m:ctrlP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𝒑𝒌</m:t>
                              </m:r>
                            </m:e>
                          </m:acc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4962001"/>
                <a:ext cx="8280920" cy="428451"/>
              </a:xfrm>
              <a:prstGeom prst="rect">
                <a:avLst/>
              </a:prstGeom>
              <a:blipFill>
                <a:blip r:embed="rId3"/>
                <a:stretch>
                  <a:fillRect t="-14286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6E7EF0-68A1-614C-9134-30148256D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7568" y="5661248"/>
                <a:ext cx="8460432" cy="11039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Now, we have the message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encrypted with a one-time pad which perfectly hides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6E7EF0-68A1-614C-9134-30148256D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7568" y="5661248"/>
                <a:ext cx="8460432" cy="1103912"/>
              </a:xfrm>
              <a:prstGeom prst="rect">
                <a:avLst/>
              </a:prstGeom>
              <a:blipFill>
                <a:blip r:embed="rId4"/>
                <a:stretch>
                  <a:fillRect l="-1497" r="-299" b="-79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02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44624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Public-key Encryption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2133600" y="1713161"/>
                <a:ext cx="8458200" cy="571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Secret key </a:t>
                </a:r>
                <a:r>
                  <a:rPr lang="en-US" sz="2400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sk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Small secret </a:t>
                </a:r>
                <a:r>
                  <a:rPr lang="en-US" sz="24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sz="2400" b="1" i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b="1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1713161"/>
                <a:ext cx="8458200" cy="571500"/>
              </a:xfrm>
              <a:prstGeom prst="rect">
                <a:avLst/>
              </a:prstGeom>
              <a:blipFill>
                <a:blip r:embed="rId2"/>
                <a:stretch>
                  <a:fillRect l="-1199" t="-217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6" name="Rectangle 5"/>
          <p:cNvSpPr>
            <a:spLocks noChangeArrowheads="1"/>
          </p:cNvSpPr>
          <p:nvPr/>
        </p:nvSpPr>
        <p:spPr bwMode="auto">
          <a:xfrm>
            <a:off x="2057400" y="1556792"/>
            <a:ext cx="8305800" cy="52258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2133600" y="2394992"/>
                <a:ext cx="8458200" cy="1619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Public key </a:t>
                </a:r>
                <a:r>
                  <a:rPr lang="en-US" sz="2400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pk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for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𝑓𝑟𝑜𝑚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1 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𝑡𝑜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2400" b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𝑨𝒔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3600" y="2394992"/>
                <a:ext cx="8458200" cy="1619251"/>
              </a:xfrm>
              <a:prstGeom prst="rect">
                <a:avLst/>
              </a:prstGeom>
              <a:blipFill>
                <a:blip r:embed="rId3"/>
                <a:stretch>
                  <a:fillRect l="-1199" t="-77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3CB926B6-C66C-6E49-A867-FEBF9BF52E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5560" y="3753966"/>
                <a:ext cx="8458200" cy="1083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Encrypting a message bit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pick a random vector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𝒓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𝒓𝑨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, 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𝒓𝒃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)</m:t>
                      </m:r>
                    </m:oMath>
                  </m:oMathPara>
                </a14:m>
                <a:endParaRPr lang="en-US" sz="2400" b="1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3CB926B6-C66C-6E49-A867-FEBF9BF52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5560" y="3753966"/>
                <a:ext cx="8458200" cy="1083267"/>
              </a:xfrm>
              <a:prstGeom prst="rect">
                <a:avLst/>
              </a:prstGeom>
              <a:blipFill>
                <a:blip r:embed="rId4"/>
                <a:stretch>
                  <a:fillRect l="-1199" t="-11494" b="-45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11ED6AB2-D911-D242-BF8C-98E22FDD3D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5560" y="5013177"/>
                <a:ext cx="8458200" cy="176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Decryption: compute </a:t>
                </a:r>
                <a:br>
                  <a:rPr lang="en-US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algn="ctr" eaLnBrk="1" hangingPunct="1">
                  <a:lnSpc>
                    <a:spcPct val="80000"/>
                  </a:lnSpc>
                  <a:buNone/>
                  <a:defRPr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𝒓𝒃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𝒓𝑨</m:t>
                        </m:r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endParaRPr lang="en-US" sz="24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and round to nearest multiple of q/2.</a:t>
                </a: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11ED6AB2-D911-D242-BF8C-98E22FDD3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5560" y="5013177"/>
                <a:ext cx="8458200" cy="1769441"/>
              </a:xfrm>
              <a:prstGeom prst="rect">
                <a:avLst/>
              </a:prstGeom>
              <a:blipFill>
                <a:blip r:embed="rId5"/>
                <a:stretch>
                  <a:fillRect l="-1199" t="-7092" b="-85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7A719C77-7C0D-2EE8-9C56-F66F6FC2199F}"/>
              </a:ext>
            </a:extLst>
          </p:cNvPr>
          <p:cNvSpPr/>
          <p:nvPr/>
        </p:nvSpPr>
        <p:spPr>
          <a:xfrm>
            <a:off x="3045242" y="887869"/>
            <a:ext cx="6177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[Regev05, Micciancio’10, Lyubashevsky-Peikert-Regev’10]</a:t>
            </a: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7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C0538-4E0D-7399-B8D7-5E6520EE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C5BA3-09BC-B187-125E-8E8871085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ea typeface="American Typewriter" charset="0"/>
                <a:cs typeface="American Typewriter" charset="0"/>
              </a:rPr>
              <a:t>Post-Quantum Security &amp; Lattice-based Encryption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66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152400"/>
            <a:ext cx="8686800" cy="1143000"/>
          </a:xfrm>
        </p:spPr>
        <p:txBody>
          <a:bodyPr/>
          <a:lstStyle/>
          <a:p>
            <a:pPr algn="ctr" eaLnBrk="1" hangingPunct="1"/>
            <a:r>
              <a:rPr lang="en-US" altLang="en-US" b="1" dirty="0">
                <a:solidFill>
                  <a:srgbClr val="762416"/>
                </a:solidFill>
              </a:rPr>
              <a:t>Why Lattice-based Crypto?</a:t>
            </a:r>
          </a:p>
        </p:txBody>
      </p:sp>
      <p:sp>
        <p:nvSpPr>
          <p:cNvPr id="1056817" name="Text Box 49"/>
          <p:cNvSpPr txBox="1">
            <a:spLocks noChangeArrowheads="1"/>
          </p:cNvSpPr>
          <p:nvPr/>
        </p:nvSpPr>
        <p:spPr bwMode="auto">
          <a:xfrm>
            <a:off x="3200400" y="1600201"/>
            <a:ext cx="5105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o"/>
            </a:pPr>
            <a:r>
              <a:rPr lang="en-US" altLang="en-US" sz="3200" b="1" dirty="0">
                <a:latin typeface="+mj-lt"/>
              </a:rPr>
              <a:t> </a:t>
            </a:r>
            <a:r>
              <a:rPr lang="en-US" altLang="en-US" sz="2800" b="1" dirty="0">
                <a:latin typeface="+mj-lt"/>
              </a:rPr>
              <a:t>Exponentially Hard</a:t>
            </a:r>
          </a:p>
        </p:txBody>
      </p:sp>
      <p:sp>
        <p:nvSpPr>
          <p:cNvPr id="14" name="Text Box 36"/>
          <p:cNvSpPr txBox="1">
            <a:spLocks noChangeArrowheads="1"/>
          </p:cNvSpPr>
          <p:nvPr/>
        </p:nvSpPr>
        <p:spPr bwMode="auto">
          <a:xfrm>
            <a:off x="7543800" y="1722437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400" dirty="0">
                <a:latin typeface="+mj-lt"/>
              </a:rPr>
              <a:t>(so far)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345D0C-6D7F-45DE-A001-12AFBA0C06FB}"/>
              </a:ext>
            </a:extLst>
          </p:cNvPr>
          <p:cNvSpPr/>
          <p:nvPr/>
        </p:nvSpPr>
        <p:spPr>
          <a:xfrm rot="16200000" flipH="1">
            <a:off x="1714500" y="2659063"/>
            <a:ext cx="2362200" cy="1524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  <a:ea typeface=""/>
              <a:cs typeface="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Box 36">
                <a:extLst>
                  <a:ext uri="{FF2B5EF4-FFF2-40B4-BE49-F238E27FC236}">
                    <a16:creationId xmlns:a16="http://schemas.microsoft.com/office/drawing/2014/main" id="{9E29C938-C591-1B15-C2AC-933F809CE0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75720" y="2484437"/>
                <a:ext cx="6863680" cy="12988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0FF00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dirty="0">
                    <a:latin typeface="+mj-lt"/>
                  </a:rPr>
                  <a:t>While factoring and discrete log can be solved in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ad>
                          <m:ra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g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sup>
                    </m:sSup>
                  </m:oMath>
                </a14:m>
                <a:r>
                  <a:rPr lang="en-US" altLang="en-US" sz="2400" dirty="0">
                    <a:latin typeface="+mj-lt"/>
                  </a:rPr>
                  <a:t> for problems of size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, the best algorithms for lattice-based crypto run in time nearly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400" dirty="0">
                    <a:latin typeface="+mj-lt"/>
                  </a:rPr>
                  <a:t>.</a:t>
                </a:r>
              </a:p>
            </p:txBody>
          </p:sp>
        </mc:Choice>
        <mc:Fallback>
          <p:sp>
            <p:nvSpPr>
              <p:cNvPr id="2" name="Text Box 36">
                <a:extLst>
                  <a:ext uri="{FF2B5EF4-FFF2-40B4-BE49-F238E27FC236}">
                    <a16:creationId xmlns:a16="http://schemas.microsoft.com/office/drawing/2014/main" id="{9E29C938-C591-1B15-C2AC-933F809CE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5720" y="2484437"/>
                <a:ext cx="6863680" cy="1298882"/>
              </a:xfrm>
              <a:prstGeom prst="rect">
                <a:avLst/>
              </a:prstGeom>
              <a:blipFill>
                <a:blip r:embed="rId3"/>
                <a:stretch>
                  <a:fillRect l="-1292" t="-3846" b="-865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85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152400"/>
            <a:ext cx="8686800" cy="1143000"/>
          </a:xfrm>
        </p:spPr>
        <p:txBody>
          <a:bodyPr/>
          <a:lstStyle/>
          <a:p>
            <a:pPr algn="ctr" eaLnBrk="1" hangingPunct="1"/>
            <a:r>
              <a:rPr lang="en-US" altLang="en-US" b="1" dirty="0">
                <a:solidFill>
                  <a:srgbClr val="762416"/>
                </a:solidFill>
              </a:rPr>
              <a:t>Why Lattice-based Crypto?</a:t>
            </a:r>
          </a:p>
        </p:txBody>
      </p:sp>
      <p:sp>
        <p:nvSpPr>
          <p:cNvPr id="1056782" name="Text Box 14"/>
          <p:cNvSpPr txBox="1">
            <a:spLocks noChangeArrowheads="1"/>
          </p:cNvSpPr>
          <p:nvPr/>
        </p:nvSpPr>
        <p:spPr bwMode="auto">
          <a:xfrm>
            <a:off x="3200400" y="2408237"/>
            <a:ext cx="5105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+mj-lt"/>
                <a:sym typeface="Wingdings" panose="05000000000000000000" pitchFamily="2" charset="2"/>
              </a:rPr>
              <a:t> </a:t>
            </a:r>
            <a:r>
              <a:rPr lang="en-US" altLang="en-US" sz="2800" b="1" dirty="0">
                <a:latin typeface="+mj-lt"/>
              </a:rPr>
              <a:t>Quantum-Resistant</a:t>
            </a:r>
          </a:p>
        </p:txBody>
      </p:sp>
      <p:sp>
        <p:nvSpPr>
          <p:cNvPr id="1056804" name="Text Box 36"/>
          <p:cNvSpPr txBox="1">
            <a:spLocks noChangeArrowheads="1"/>
          </p:cNvSpPr>
          <p:nvPr/>
        </p:nvSpPr>
        <p:spPr bwMode="auto">
          <a:xfrm>
            <a:off x="7543800" y="2484437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400" dirty="0">
                <a:latin typeface="+mj-lt"/>
              </a:rPr>
              <a:t>(so far)</a:t>
            </a:r>
          </a:p>
        </p:txBody>
      </p:sp>
      <p:sp>
        <p:nvSpPr>
          <p:cNvPr id="1056817" name="Text Box 49"/>
          <p:cNvSpPr txBox="1">
            <a:spLocks noChangeArrowheads="1"/>
          </p:cNvSpPr>
          <p:nvPr/>
        </p:nvSpPr>
        <p:spPr bwMode="auto">
          <a:xfrm>
            <a:off x="3200400" y="1600201"/>
            <a:ext cx="5105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o"/>
            </a:pPr>
            <a:r>
              <a:rPr lang="en-US" altLang="en-US" sz="3200" b="1" dirty="0">
                <a:latin typeface="+mj-lt"/>
              </a:rPr>
              <a:t> </a:t>
            </a:r>
            <a:r>
              <a:rPr lang="en-US" altLang="en-US" sz="2800" b="1" dirty="0">
                <a:latin typeface="+mj-lt"/>
              </a:rPr>
              <a:t>Exponentially Hard</a:t>
            </a:r>
          </a:p>
        </p:txBody>
      </p:sp>
      <p:sp>
        <p:nvSpPr>
          <p:cNvPr id="14" name="Text Box 36"/>
          <p:cNvSpPr txBox="1">
            <a:spLocks noChangeArrowheads="1"/>
          </p:cNvSpPr>
          <p:nvPr/>
        </p:nvSpPr>
        <p:spPr bwMode="auto">
          <a:xfrm>
            <a:off x="7543800" y="1722437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400" dirty="0">
                <a:latin typeface="+mj-lt"/>
              </a:rPr>
              <a:t>(so far)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345D0C-6D7F-45DE-A001-12AFBA0C06FB}"/>
              </a:ext>
            </a:extLst>
          </p:cNvPr>
          <p:cNvSpPr/>
          <p:nvPr/>
        </p:nvSpPr>
        <p:spPr>
          <a:xfrm rot="16200000" flipH="1">
            <a:off x="1714500" y="2659063"/>
            <a:ext cx="2362200" cy="1524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13356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FB1C-327F-744B-8362-432AAEF54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274638"/>
            <a:ext cx="8579296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Quantum Computers Break Crypto</a:t>
            </a:r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A91C697-7C1E-884C-97D0-D6BA11614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392" y="4892202"/>
            <a:ext cx="933487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Calibri" pitchFamily="34" charset="0"/>
              </a:rPr>
              <a:t>Shor’s Algorithm for Factoring and Discrete Logarithms</a:t>
            </a:r>
            <a:r>
              <a:rPr lang="en-US" altLang="zh-CN" sz="2800" b="1" baseline="30000" dirty="0">
                <a:latin typeface="Calibri" pitchFamily="34" charset="0"/>
              </a:rPr>
              <a:t>【1】</a:t>
            </a:r>
            <a:endParaRPr lang="en-US" sz="2800" b="1" dirty="0">
              <a:latin typeface="Calibri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[1]</a:t>
            </a:r>
            <a:r>
              <a:rPr lang="zh-CN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Shor, P.W. (1994). "Algorithms for quantum computation: Discrete logarithms and factoring". Proceedings 35th Annual Symposium on Foundations of Computer Science. pp. 124–134.</a:t>
            </a:r>
            <a:endParaRPr lang="en-US" b="1" dirty="0">
              <a:latin typeface="Calibri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65669-AF9C-3745-8ABD-AD085964E500}"/>
              </a:ext>
            </a:extLst>
          </p:cNvPr>
          <p:cNvGrpSpPr/>
          <p:nvPr/>
        </p:nvGrpSpPr>
        <p:grpSpPr>
          <a:xfrm>
            <a:off x="4943872" y="1763379"/>
            <a:ext cx="1977008" cy="2670197"/>
            <a:chOff x="3563888" y="1550891"/>
            <a:chExt cx="1977008" cy="26701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8B41D3-B8B3-F648-8C5E-81CE0394A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87" b="57188"/>
            <a:stretch/>
          </p:blipFill>
          <p:spPr>
            <a:xfrm>
              <a:off x="4633884" y="1550891"/>
              <a:ext cx="876218" cy="1143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141F27-D6C4-A641-8B01-52401F271A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880" b="57188"/>
            <a:stretch/>
          </p:blipFill>
          <p:spPr>
            <a:xfrm>
              <a:off x="3563888" y="1550891"/>
              <a:ext cx="864096" cy="1143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EE66A7-FF48-8149-9491-49D8934D86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6" b="20159"/>
            <a:stretch/>
          </p:blipFill>
          <p:spPr>
            <a:xfrm>
              <a:off x="3635896" y="2261545"/>
              <a:ext cx="1905000" cy="1959543"/>
            </a:xfrm>
            <a:prstGeom prst="rect">
              <a:avLst/>
            </a:prstGeom>
          </p:spPr>
        </p:pic>
      </p:grpSp>
      <p:sp>
        <p:nvSpPr>
          <p:cNvPr id="13" name="Rectangle 5">
            <a:extLst>
              <a:ext uri="{FF2B5EF4-FFF2-40B4-BE49-F238E27FC236}">
                <a16:creationId xmlns:a16="http://schemas.microsoft.com/office/drawing/2014/main" id="{DAFC4E76-EF09-034F-AC3F-73893B1A2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9970" y="116633"/>
            <a:ext cx="1956881" cy="37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alibri" pitchFamily="34" charset="0"/>
              </a:rPr>
              <a:t>(if they exist)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BB30CD-D183-A140-B234-78FC7473DE00}"/>
              </a:ext>
            </a:extLst>
          </p:cNvPr>
          <p:cNvGrpSpPr/>
          <p:nvPr/>
        </p:nvGrpSpPr>
        <p:grpSpPr>
          <a:xfrm>
            <a:off x="6528048" y="560946"/>
            <a:ext cx="720080" cy="347774"/>
            <a:chOff x="683568" y="2285961"/>
            <a:chExt cx="1575792" cy="977319"/>
          </a:xfrm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0CF4CCE-32F9-154F-9073-7DFB6D718724}"/>
                </a:ext>
              </a:extLst>
            </p:cNvPr>
            <p:cNvSpPr/>
            <p:nvPr/>
          </p:nvSpPr>
          <p:spPr>
            <a:xfrm>
              <a:off x="683568" y="2348880"/>
              <a:ext cx="914400" cy="914400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60DA2119-DBDD-C64E-B570-8132D20FC89C}"/>
                </a:ext>
              </a:extLst>
            </p:cNvPr>
            <p:cNvSpPr/>
            <p:nvPr/>
          </p:nvSpPr>
          <p:spPr>
            <a:xfrm flipH="1">
              <a:off x="1597968" y="2285961"/>
              <a:ext cx="661392" cy="914400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5">
            <a:extLst>
              <a:ext uri="{FF2B5EF4-FFF2-40B4-BE49-F238E27FC236}">
                <a16:creationId xmlns:a16="http://schemas.microsoft.com/office/drawing/2014/main" id="{B470B697-BD77-5F4A-B025-2D5973085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457" y="139022"/>
            <a:ext cx="2928737" cy="37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alibri" pitchFamily="34" charset="0"/>
              </a:rPr>
              <a:t>(Very large scale)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FE5A17-6060-C54F-B3E1-1EDB40EBD601}"/>
              </a:ext>
            </a:extLst>
          </p:cNvPr>
          <p:cNvGrpSpPr/>
          <p:nvPr/>
        </p:nvGrpSpPr>
        <p:grpSpPr>
          <a:xfrm>
            <a:off x="1487488" y="548680"/>
            <a:ext cx="720080" cy="347774"/>
            <a:chOff x="683568" y="2285961"/>
            <a:chExt cx="1575792" cy="977319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E033245C-C85F-2B42-B06B-3ACEDE92CB64}"/>
                </a:ext>
              </a:extLst>
            </p:cNvPr>
            <p:cNvSpPr/>
            <p:nvPr/>
          </p:nvSpPr>
          <p:spPr>
            <a:xfrm>
              <a:off x="683568" y="2348880"/>
              <a:ext cx="914400" cy="914400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3890C69E-EB1E-F640-83EB-6A91F51EA851}"/>
                </a:ext>
              </a:extLst>
            </p:cNvPr>
            <p:cNvSpPr/>
            <p:nvPr/>
          </p:nvSpPr>
          <p:spPr>
            <a:xfrm flipH="1">
              <a:off x="1597968" y="2285961"/>
              <a:ext cx="661392" cy="914400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908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20346</TotalTime>
  <Words>3254</Words>
  <Application>Microsoft Macintosh PowerPoint</Application>
  <PresentationFormat>Widescreen</PresentationFormat>
  <Paragraphs>440</Paragraphs>
  <Slides>57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Apple Chancery</vt:lpstr>
      <vt:lpstr>Aptos</vt:lpstr>
      <vt:lpstr>Aptos Display</vt:lpstr>
      <vt:lpstr>Arial</vt:lpstr>
      <vt:lpstr>Calibri</vt:lpstr>
      <vt:lpstr>Cambria Math</vt:lpstr>
      <vt:lpstr>Wingdings</vt:lpstr>
      <vt:lpstr>Office Theme</vt:lpstr>
      <vt:lpstr>Purdue CS555: Cryptography Lecture 11 </vt:lpstr>
      <vt:lpstr>Recap </vt:lpstr>
      <vt:lpstr>PowerPoint Presentation</vt:lpstr>
      <vt:lpstr>PowerPoint Presentation</vt:lpstr>
      <vt:lpstr>PowerPoint Presentation</vt:lpstr>
      <vt:lpstr>Today</vt:lpstr>
      <vt:lpstr>Why Lattice-based Crypto?</vt:lpstr>
      <vt:lpstr>Why Lattice-based Crypto?</vt:lpstr>
      <vt:lpstr>Quantum Computers Break Crypto</vt:lpstr>
      <vt:lpstr>PowerPoint Presentation</vt:lpstr>
      <vt:lpstr>Post-Quantum Cryptography</vt:lpstr>
      <vt:lpstr>Why Lattice-based Crypto?</vt:lpstr>
      <vt:lpstr>Solving Linear Equations</vt:lpstr>
      <vt:lpstr>Solving Linear Equations</vt:lpstr>
      <vt:lpstr>Solving Linear Equations</vt:lpstr>
      <vt:lpstr>Solving Linear Equations</vt:lpstr>
      <vt:lpstr>Solving Linear Equations</vt:lpstr>
      <vt:lpstr>Solving Linear Equations</vt:lpstr>
      <vt:lpstr>Solving Noisy Modular Linear Equations</vt:lpstr>
      <vt:lpstr>Learning with Errors (LWE)</vt:lpstr>
      <vt:lpstr>Attack 1: Linearization</vt:lpstr>
      <vt:lpstr>Attack 1: Linearization</vt:lpstr>
      <vt:lpstr>Attack 1: Linearization</vt:lpstr>
      <vt:lpstr>Attack 1: Linearization</vt:lpstr>
      <vt:lpstr>Attack 1: Linearization</vt:lpstr>
      <vt:lpstr>Attack 1: Linearization</vt:lpstr>
      <vt:lpstr>Attack 1: Linearization</vt:lpstr>
      <vt:lpstr>Attack 1: Linearization</vt:lpstr>
      <vt:lpstr>Attack 1: Linearization</vt:lpstr>
      <vt:lpstr>LWE and Lattices</vt:lpstr>
      <vt:lpstr>Attack 2: Lattice Reduction</vt:lpstr>
      <vt:lpstr>Setting Parameters</vt:lpstr>
      <vt:lpstr>Decisional LWE</vt:lpstr>
      <vt:lpstr>Information-Computation Gap</vt:lpstr>
      <vt:lpstr>OWF and PRG</vt:lpstr>
      <vt:lpstr>Basic (Secret-key) Encryption</vt:lpstr>
      <vt:lpstr>Basic (Secret-key) Encryption</vt:lpstr>
      <vt:lpstr>Basic (Secret-key) Encryption</vt:lpstr>
      <vt:lpstr>NEXT UP:  Public-key Encryption from LWE </vt:lpstr>
      <vt:lpstr>Public-key Encryption</vt:lpstr>
      <vt:lpstr>Public-key Encryption</vt:lpstr>
      <vt:lpstr>Regev’s Public-key Encryption</vt:lpstr>
      <vt:lpstr>Security: Leftover Hash Lemma [Impagliazzo-Levin-Luby’90]</vt:lpstr>
      <vt:lpstr>Security Proof</vt:lpstr>
      <vt:lpstr>Security Proof</vt:lpstr>
      <vt:lpstr>Security Proof</vt:lpstr>
      <vt:lpstr>NEXT UP:  Public-key Encryption from LWE </vt:lpstr>
      <vt:lpstr>LWE with Small Secrets</vt:lpstr>
      <vt:lpstr>LWE with Small Secrets</vt:lpstr>
      <vt:lpstr>Public-key Encryption</vt:lpstr>
      <vt:lpstr>Public-key Encryption</vt:lpstr>
      <vt:lpstr>Correctness</vt:lpstr>
      <vt:lpstr>Security</vt:lpstr>
      <vt:lpstr>Security</vt:lpstr>
      <vt:lpstr>Security</vt:lpstr>
      <vt:lpstr>Security</vt:lpstr>
      <vt:lpstr>Public-key Encryption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Purdue CS555: Cryptography Lecture 3 </dc:title>
  <dc:creator>Hanshen Xiao</dc:creator>
  <cp:lastModifiedBy>Hanshen Xiao</cp:lastModifiedBy>
  <cp:revision>19</cp:revision>
  <dcterms:created xsi:type="dcterms:W3CDTF">2025-08-25T19:13:43Z</dcterms:created>
  <dcterms:modified xsi:type="dcterms:W3CDTF">2025-09-30T11:15:36Z</dcterms:modified>
</cp:coreProperties>
</file>